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0" r:id="rId5"/>
    <p:sldId id="305" r:id="rId6"/>
    <p:sldId id="306" r:id="rId7"/>
    <p:sldId id="266" r:id="rId8"/>
    <p:sldId id="272" r:id="rId9"/>
    <p:sldId id="276" r:id="rId10"/>
    <p:sldId id="307" r:id="rId11"/>
    <p:sldId id="284" r:id="rId12"/>
    <p:sldId id="309" r:id="rId13"/>
    <p:sldId id="310" r:id="rId14"/>
    <p:sldId id="311" r:id="rId15"/>
    <p:sldId id="299" r:id="rId16"/>
    <p:sldId id="315" r:id="rId17"/>
    <p:sldId id="313" r:id="rId18"/>
    <p:sldId id="314" r:id="rId19"/>
    <p:sldId id="316" r:id="rId20"/>
    <p:sldId id="318" r:id="rId21"/>
    <p:sldId id="317" r:id="rId22"/>
  </p:sldIdLst>
  <p:sldSz cx="9144000" cy="6858000" type="screen4x3"/>
  <p:notesSz cx="6884988" cy="10018713"/>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nsivaihtoehdot" id="{DACFF573-DEA6-E145-AF83-1A66B7F3DAD2}">
          <p14:sldIdLst/>
        </p14:section>
        <p14:section name="Välikannet" id="{6117CDC8-20BA-9240-847D-2D70B6A7F819}">
          <p14:sldIdLst/>
        </p14:section>
        <p14:section name="Perussivut" id="{17904572-41F1-7641-88BB-D2F21C5DDF78}">
          <p14:sldIdLst>
            <p14:sldId id="280"/>
            <p14:sldId id="305"/>
            <p14:sldId id="306"/>
            <p14:sldId id="266"/>
            <p14:sldId id="272"/>
            <p14:sldId id="276"/>
            <p14:sldId id="307"/>
            <p14:sldId id="284"/>
            <p14:sldId id="309"/>
            <p14:sldId id="310"/>
            <p14:sldId id="311"/>
            <p14:sldId id="299"/>
            <p14:sldId id="315"/>
            <p14:sldId id="313"/>
            <p14:sldId id="314"/>
            <p14:sldId id="316"/>
            <p14:sldId id="318"/>
            <p14:sldId id="317"/>
          </p14:sldIdLst>
        </p14:section>
        <p14:section name="Graafit &amp; Taulukot" id="{E4801642-63ED-5643-AD2E-03DBE579E10B}">
          <p14:sldIdLst/>
        </p14:section>
        <p14:section name="Kiitos" id="{092A5F9A-4DA1-A84D-A1F8-F74D0D8AE0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A2CC"/>
    <a:srgbClr val="0298CC"/>
    <a:srgbClr val="048EBD"/>
    <a:srgbClr val="1293C3"/>
    <a:srgbClr val="0095C3"/>
    <a:srgbClr val="000000"/>
    <a:srgbClr val="1894CB"/>
    <a:srgbClr val="1998BD"/>
    <a:srgbClr val="1CC3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0.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Diabetestyyppisi</c:v>
                </c:pt>
              </c:strCache>
            </c:strRef>
          </c:tx>
          <c:spPr>
            <a:solidFill>
              <a:srgbClr val="234C5A"/>
            </a:solidFill>
            <a:ln>
              <a:solidFill>
                <a:srgbClr val="234C5A"/>
              </a:solidFill>
            </a:ln>
            <a:effectLst/>
          </c:spPr>
          <c:invertIfNegative val="0"/>
          <c:dLbls>
            <c:dLbl>
              <c:idx val="0"/>
              <c:tx>
                <c:rich>
                  <a:bodyPr/>
                  <a:lstStyle/>
                  <a:p>
                    <a:r>
                      <a:rPr lang="en-US"/>
                      <a:t>29%</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30B-457F-B5F2-050EA5C2F225}"/>
                </c:ext>
              </c:extLst>
            </c:dLbl>
            <c:dLbl>
              <c:idx val="1"/>
              <c:tx>
                <c:rich>
                  <a:bodyPr/>
                  <a:lstStyle/>
                  <a:p>
                    <a:r>
                      <a:rPr lang="en-US"/>
                      <a:t>58%</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30B-457F-B5F2-050EA5C2F225}"/>
                </c:ext>
              </c:extLst>
            </c:dLbl>
            <c:dLbl>
              <c:idx val="2"/>
              <c:tx>
                <c:rich>
                  <a:bodyPr/>
                  <a:lstStyle/>
                  <a:p>
                    <a:r>
                      <a:rPr lang="en-US"/>
                      <a:t>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30B-457F-B5F2-050EA5C2F225}"/>
                </c:ext>
              </c:extLst>
            </c:dLbl>
            <c:dLbl>
              <c:idx val="3"/>
              <c:tx>
                <c:rich>
                  <a:bodyPr/>
                  <a:lstStyle/>
                  <a:p>
                    <a:r>
                      <a:rPr lang="en-US"/>
                      <a:t>6%</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30B-457F-B5F2-050EA5C2F225}"/>
                </c:ext>
              </c:extLst>
            </c:dLbl>
            <c:dLbl>
              <c:idx val="4"/>
              <c:tx>
                <c:rich>
                  <a:bodyPr/>
                  <a:lstStyle/>
                  <a:p>
                    <a:r>
                      <a:rPr lang="en-US"/>
                      <a:t>5%</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30B-457F-B5F2-050EA5C2F225}"/>
                </c:ext>
              </c:extLst>
            </c:dLbl>
            <c:dLbl>
              <c:idx val="5"/>
              <c:tx>
                <c:rich>
                  <a:bodyPr/>
                  <a:lstStyle/>
                  <a:p>
                    <a:r>
                      <a:rPr lang="en-US"/>
                      <a:t>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30B-457F-B5F2-050EA5C2F225}"/>
                </c:ext>
              </c:extLst>
            </c:dLbl>
            <c:spPr>
              <a:noFill/>
              <a:ln>
                <a:noFill/>
              </a:ln>
              <a:effectLst/>
            </c:spPr>
            <c:txPr>
              <a:bodyPr/>
              <a:lstStyle/>
              <a:p>
                <a:pPr>
                  <a:defRPr sz="1200" smtId="4294967295">
                    <a:solidFill>
                      <a:srgbClr val="FFFFFF"/>
                    </a:solidFill>
                    <a:latin typeface="Arial"/>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Sheet1!$C$2:$C$7</c:f>
              <c:strCache>
                <c:ptCount val="6"/>
                <c:pt idx="0">
                  <c:v>Tyypin 1 diabetes</c:v>
                </c:pt>
                <c:pt idx="1">
                  <c:v>Tyypin 2 diabetes</c:v>
                </c:pt>
                <c:pt idx="2">
                  <c:v>Muu diabetestyyppi, mikä</c:v>
                </c:pt>
                <c:pt idx="3">
                  <c:v>Diabetesta sairastavan lapsen vanhempi</c:v>
                </c:pt>
                <c:pt idx="4">
                  <c:v>Diabetesta sairastavan muu läheinen</c:v>
                </c:pt>
                <c:pt idx="5">
                  <c:v>Muu, mikä</c:v>
                </c:pt>
              </c:strCache>
            </c:strRef>
          </c:cat>
          <c:val>
            <c:numRef>
              <c:f>Sheet1!$D$2:$D$7</c:f>
              <c:numCache>
                <c:formatCode>General</c:formatCode>
                <c:ptCount val="6"/>
                <c:pt idx="0">
                  <c:v>0.28999999999999998</c:v>
                </c:pt>
                <c:pt idx="1">
                  <c:v>0.57999999999999996</c:v>
                </c:pt>
                <c:pt idx="2">
                  <c:v>0.01</c:v>
                </c:pt>
                <c:pt idx="3">
                  <c:v>0.06</c:v>
                </c:pt>
                <c:pt idx="4">
                  <c:v>0.05</c:v>
                </c:pt>
                <c:pt idx="5">
                  <c:v>0.01</c:v>
                </c:pt>
              </c:numCache>
            </c:numRef>
          </c:val>
          <c:extLst>
            <c:ext xmlns:c16="http://schemas.microsoft.com/office/drawing/2014/chart" uri="{C3380CC4-5D6E-409C-BE32-E72D297353CC}">
              <c16:uniqueId val="{00000006-230B-457F-B5F2-050EA5C2F225}"/>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a:defRPr>
            </a:pPr>
            <a:endParaRPr lang="fi-FI"/>
          </a:p>
        </c:txPr>
        <c:crossAx val="66437120"/>
        <c:crosses val="autoZero"/>
        <c:auto val="0"/>
        <c:lblAlgn val="ctr"/>
        <c:lblOffset val="100"/>
        <c:noMultiLvlLbl val="0"/>
      </c:catAx>
      <c:valAx>
        <c:axId val="66437120"/>
        <c:scaling>
          <c:orientation val="minMax"/>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a:defRPr>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Tyypin 1 diabetes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B4-4274-B35D-BD5A77CE5D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B4-4274-B35D-BD5A77CE5D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FB4-4274-B35D-BD5A77CE5D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FB4-4274-B35D-BD5A77CE5DB8}"/>
              </c:ext>
            </c:extLst>
          </c:dPt>
          <c:cat>
            <c:strRef>
              <c:f>Taul1!$A$2:$A$5</c:f>
              <c:strCache>
                <c:ptCount val="4"/>
                <c:pt idx="0">
                  <c:v>Täysin samaa mieltä</c:v>
                </c:pt>
                <c:pt idx="1">
                  <c:v>Jokseenkin samaa mieltä</c:v>
                </c:pt>
                <c:pt idx="2">
                  <c:v>Täysin eri mieltä</c:v>
                </c:pt>
                <c:pt idx="3">
                  <c:v>Jokseenkin eri mieltä </c:v>
                </c:pt>
              </c:strCache>
            </c:strRef>
          </c:cat>
          <c:val>
            <c:numRef>
              <c:f>Taul1!$B$2:$B$5</c:f>
              <c:numCache>
                <c:formatCode>General</c:formatCode>
                <c:ptCount val="4"/>
                <c:pt idx="0">
                  <c:v>8.1999999999999993</c:v>
                </c:pt>
                <c:pt idx="1">
                  <c:v>19</c:v>
                </c:pt>
                <c:pt idx="2">
                  <c:v>19</c:v>
                </c:pt>
                <c:pt idx="3">
                  <c:v>18</c:v>
                </c:pt>
              </c:numCache>
            </c:numRef>
          </c:val>
          <c:extLst>
            <c:ext xmlns:c16="http://schemas.microsoft.com/office/drawing/2014/chart" uri="{C3380CC4-5D6E-409C-BE32-E72D297353CC}">
              <c16:uniqueId val="{00000000-BB0B-4076-B44D-D0EE7C05089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Tyypin 2 diabetes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89-4737-8E1D-582B70B732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89-4737-8E1D-582B70B732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89-4737-8E1D-582B70B732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D89-4737-8E1D-582B70B73235}"/>
              </c:ext>
            </c:extLst>
          </c:dPt>
          <c:cat>
            <c:strRef>
              <c:f>Taul1!$A$2:$A$5</c:f>
              <c:strCache>
                <c:ptCount val="4"/>
                <c:pt idx="0">
                  <c:v>Täysin samaa mieltä</c:v>
                </c:pt>
                <c:pt idx="1">
                  <c:v>Jokseenkin samaa mieltä</c:v>
                </c:pt>
                <c:pt idx="2">
                  <c:v>Täysin eri mieltä</c:v>
                </c:pt>
                <c:pt idx="3">
                  <c:v>Jokseenkin eri mieltä</c:v>
                </c:pt>
              </c:strCache>
            </c:strRef>
          </c:cat>
          <c:val>
            <c:numRef>
              <c:f>Taul1!$B$2:$B$5</c:f>
              <c:numCache>
                <c:formatCode>General</c:formatCode>
                <c:ptCount val="4"/>
                <c:pt idx="0">
                  <c:v>8.1999999999999993</c:v>
                </c:pt>
                <c:pt idx="1">
                  <c:v>27</c:v>
                </c:pt>
                <c:pt idx="2">
                  <c:v>82</c:v>
                </c:pt>
                <c:pt idx="3">
                  <c:v>43</c:v>
                </c:pt>
              </c:numCache>
            </c:numRef>
          </c:val>
          <c:extLst>
            <c:ext xmlns:c16="http://schemas.microsoft.com/office/drawing/2014/chart" uri="{C3380CC4-5D6E-409C-BE32-E72D297353CC}">
              <c16:uniqueId val="{00000000-FD70-46E5-8CD2-302B0E65485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Tyypin 1 diabetes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2A-466F-AC18-4441D86E4E6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2A-466F-AC18-4441D86E4E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2A-466F-AC18-4441D86E4E6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2A-466F-AC18-4441D86E4E6F}"/>
              </c:ext>
            </c:extLst>
          </c:dPt>
          <c:cat>
            <c:strRef>
              <c:f>Taul1!$A$2:$A$5</c:f>
              <c:strCache>
                <c:ptCount val="4"/>
                <c:pt idx="0">
                  <c:v>Täysin samaa mieltä</c:v>
                </c:pt>
                <c:pt idx="1">
                  <c:v>Jokseenkin samaa mieltä</c:v>
                </c:pt>
                <c:pt idx="2">
                  <c:v>Jokseenkin eri mieltä</c:v>
                </c:pt>
                <c:pt idx="3">
                  <c:v>Täysin eri mielt</c:v>
                </c:pt>
              </c:strCache>
            </c:strRef>
          </c:cat>
          <c:val>
            <c:numRef>
              <c:f>Taul1!$B$2:$B$5</c:f>
              <c:numCache>
                <c:formatCode>General</c:formatCode>
                <c:ptCount val="4"/>
                <c:pt idx="0">
                  <c:v>8.1999999999999993</c:v>
                </c:pt>
                <c:pt idx="1">
                  <c:v>29</c:v>
                </c:pt>
                <c:pt idx="2">
                  <c:v>8</c:v>
                </c:pt>
                <c:pt idx="3">
                  <c:v>12</c:v>
                </c:pt>
              </c:numCache>
            </c:numRef>
          </c:val>
          <c:extLst>
            <c:ext xmlns:c16="http://schemas.microsoft.com/office/drawing/2014/chart" uri="{C3380CC4-5D6E-409C-BE32-E72D297353CC}">
              <c16:uniqueId val="{00000000-86BA-47A4-BC42-DB208664DA6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Tyypin 2 diabetes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01-48BB-823F-0DE75FE6AD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01-48BB-823F-0DE75FE6AD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01-48BB-823F-0DE75FE6AD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A01-48BB-823F-0DE75FE6AD7D}"/>
              </c:ext>
            </c:extLst>
          </c:dPt>
          <c:cat>
            <c:strRef>
              <c:f>Taul1!$A$2:$A$5</c:f>
              <c:strCache>
                <c:ptCount val="4"/>
                <c:pt idx="0">
                  <c:v>Täysin samaa mieltä</c:v>
                </c:pt>
                <c:pt idx="1">
                  <c:v>Jokseenkin samaa mieltä</c:v>
                </c:pt>
                <c:pt idx="2">
                  <c:v>Jokseenkin eri mieltä</c:v>
                </c:pt>
                <c:pt idx="3">
                  <c:v>Täysin eri mieltä</c:v>
                </c:pt>
              </c:strCache>
            </c:strRef>
          </c:cat>
          <c:val>
            <c:numRef>
              <c:f>Taul1!$B$2:$B$5</c:f>
              <c:numCache>
                <c:formatCode>General</c:formatCode>
                <c:ptCount val="4"/>
                <c:pt idx="0">
                  <c:v>8.1999999999999993</c:v>
                </c:pt>
                <c:pt idx="1">
                  <c:v>47</c:v>
                </c:pt>
                <c:pt idx="2">
                  <c:v>43</c:v>
                </c:pt>
                <c:pt idx="3">
                  <c:v>42</c:v>
                </c:pt>
              </c:numCache>
            </c:numRef>
          </c:val>
          <c:extLst>
            <c:ext xmlns:c16="http://schemas.microsoft.com/office/drawing/2014/chart" uri="{C3380CC4-5D6E-409C-BE32-E72D297353CC}">
              <c16:uniqueId val="{00000000-2BE7-4A9A-AE6A-092BCC8D9DC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Kotikuntasi</c:v>
                </c:pt>
              </c:strCache>
            </c:strRef>
          </c:tx>
          <c:spPr>
            <a:solidFill>
              <a:srgbClr val="234C5A"/>
            </a:solidFill>
            <a:ln>
              <a:solidFill>
                <a:srgbClr val="234C5A"/>
              </a:solidFill>
            </a:ln>
            <a:effectLst/>
          </c:spPr>
          <c:invertIfNegative val="0"/>
          <c:dLbls>
            <c:dLbl>
              <c:idx val="0"/>
              <c:tx>
                <c:rich>
                  <a:bodyPr/>
                  <a:lstStyle/>
                  <a:p>
                    <a:r>
                      <a:rPr lang="en-US"/>
                      <a:t>4%</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924-481A-8443-DFB2C9A4B90C}"/>
                </c:ext>
              </c:extLst>
            </c:dLbl>
            <c:dLbl>
              <c:idx val="1"/>
              <c:tx>
                <c:rich>
                  <a:bodyPr/>
                  <a:lstStyle/>
                  <a:p>
                    <a:r>
                      <a:rPr lang="en-US"/>
                      <a:t>3%</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924-481A-8443-DFB2C9A4B90C}"/>
                </c:ext>
              </c:extLst>
            </c:dLbl>
            <c:dLbl>
              <c:idx val="2"/>
              <c:tx>
                <c:rich>
                  <a:bodyPr/>
                  <a:lstStyle/>
                  <a:p>
                    <a:r>
                      <a:rPr lang="en-US"/>
                      <a:t>31%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924-481A-8443-DFB2C9A4B90C}"/>
                </c:ext>
              </c:extLst>
            </c:dLbl>
            <c:dLbl>
              <c:idx val="3"/>
              <c:tx>
                <c:rich>
                  <a:bodyPr/>
                  <a:lstStyle/>
                  <a:p>
                    <a:r>
                      <a:rPr lang="en-US"/>
                      <a:t>4%</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924-481A-8443-DFB2C9A4B90C}"/>
                </c:ext>
              </c:extLst>
            </c:dLbl>
            <c:dLbl>
              <c:idx val="4"/>
              <c:tx>
                <c:rich>
                  <a:bodyPr/>
                  <a:lstStyle/>
                  <a:p>
                    <a:r>
                      <a:rPr lang="en-US"/>
                      <a:t>8%</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924-481A-8443-DFB2C9A4B90C}"/>
                </c:ext>
              </c:extLst>
            </c:dLbl>
            <c:dLbl>
              <c:idx val="5"/>
              <c:tx>
                <c:rich>
                  <a:bodyPr/>
                  <a:lstStyle/>
                  <a:p>
                    <a:r>
                      <a:rPr lang="en-US"/>
                      <a:t>7%</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924-481A-8443-DFB2C9A4B90C}"/>
                </c:ext>
              </c:extLst>
            </c:dLbl>
            <c:dLbl>
              <c:idx val="6"/>
              <c:tx>
                <c:rich>
                  <a:bodyPr/>
                  <a:lstStyle/>
                  <a:p>
                    <a:r>
                      <a:rPr lang="en-US"/>
                      <a:t>24%</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924-481A-8443-DFB2C9A4B90C}"/>
                </c:ext>
              </c:extLst>
            </c:dLbl>
            <c:dLbl>
              <c:idx val="7"/>
              <c:tx>
                <c:rich>
                  <a:bodyPr/>
                  <a:lstStyle/>
                  <a:p>
                    <a:r>
                      <a:rPr lang="en-US"/>
                      <a:t>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924-481A-8443-DFB2C9A4B90C}"/>
                </c:ext>
              </c:extLst>
            </c:dLbl>
            <c:dLbl>
              <c:idx val="8"/>
              <c:tx>
                <c:rich>
                  <a:bodyPr/>
                  <a:lstStyle/>
                  <a:p>
                    <a:r>
                      <a:rPr lang="en-US"/>
                      <a:t>5%</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924-481A-8443-DFB2C9A4B90C}"/>
                </c:ext>
              </c:extLst>
            </c:dLbl>
            <c:dLbl>
              <c:idx val="9"/>
              <c:tx>
                <c:rich>
                  <a:bodyPr/>
                  <a:lstStyle/>
                  <a:p>
                    <a:r>
                      <a:rPr lang="en-US"/>
                      <a:t>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924-481A-8443-DFB2C9A4B90C}"/>
                </c:ext>
              </c:extLst>
            </c:dLbl>
            <c:dLbl>
              <c:idx val="10"/>
              <c:tx>
                <c:rich>
                  <a:bodyPr/>
                  <a:lstStyle/>
                  <a:p>
                    <a:r>
                      <a:rPr lang="en-US"/>
                      <a:t>3%</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924-481A-8443-DFB2C9A4B90C}"/>
                </c:ext>
              </c:extLst>
            </c:dLbl>
            <c:dLbl>
              <c:idx val="11"/>
              <c:tx>
                <c:rich>
                  <a:bodyPr/>
                  <a:lstStyle/>
                  <a:p>
                    <a:r>
                      <a:rPr lang="en-US"/>
                      <a:t>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924-481A-8443-DFB2C9A4B90C}"/>
                </c:ext>
              </c:extLst>
            </c:dLbl>
            <c:dLbl>
              <c:idx val="12"/>
              <c:tx>
                <c:rich>
                  <a:bodyPr/>
                  <a:lstStyle/>
                  <a:p>
                    <a:r>
                      <a:rPr lang="en-US"/>
                      <a:t>6%</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924-481A-8443-DFB2C9A4B90C}"/>
                </c:ext>
              </c:extLst>
            </c:dLbl>
            <c:spPr>
              <a:noFill/>
              <a:ln>
                <a:noFill/>
              </a:ln>
              <a:effectLst/>
            </c:spPr>
            <c:txPr>
              <a:bodyPr/>
              <a:lstStyle/>
              <a:p>
                <a:pPr>
                  <a:defRPr sz="1200" smtId="4294967295">
                    <a:solidFill>
                      <a:srgbClr val="FFFFFF"/>
                    </a:solidFill>
                    <a:latin typeface="Arial"/>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Sheet1!$C$2:$C$15</c:f>
              <c:strCache>
                <c:ptCount val="14"/>
                <c:pt idx="0">
                  <c:v>Heinävesi </c:v>
                </c:pt>
                <c:pt idx="1">
                  <c:v>Ilomantsi </c:v>
                </c:pt>
                <c:pt idx="2">
                  <c:v>Joensuu</c:v>
                </c:pt>
                <c:pt idx="3">
                  <c:v>Juuka </c:v>
                </c:pt>
                <c:pt idx="4">
                  <c:v>Kitee</c:v>
                </c:pt>
                <c:pt idx="5">
                  <c:v>Kontiolahti </c:v>
                </c:pt>
                <c:pt idx="6">
                  <c:v>Lieksa</c:v>
                </c:pt>
                <c:pt idx="7">
                  <c:v>Liperi</c:v>
                </c:pt>
                <c:pt idx="8">
                  <c:v>Nurmes</c:v>
                </c:pt>
                <c:pt idx="9">
                  <c:v>Outokumpu</c:v>
                </c:pt>
                <c:pt idx="10">
                  <c:v>Polvijärvi</c:v>
                </c:pt>
                <c:pt idx="11">
                  <c:v>Rääkkylä</c:v>
                </c:pt>
                <c:pt idx="12">
                  <c:v>Tohmajärvi</c:v>
                </c:pt>
                <c:pt idx="13">
                  <c:v>Muu, mikä</c:v>
                </c:pt>
              </c:strCache>
            </c:strRef>
          </c:cat>
          <c:val>
            <c:numRef>
              <c:f>Sheet1!$D$2:$D$15</c:f>
              <c:numCache>
                <c:formatCode>General</c:formatCode>
                <c:ptCount val="14"/>
                <c:pt idx="0">
                  <c:v>0.04</c:v>
                </c:pt>
                <c:pt idx="1">
                  <c:v>0.03</c:v>
                </c:pt>
                <c:pt idx="2">
                  <c:v>0.31</c:v>
                </c:pt>
                <c:pt idx="3">
                  <c:v>0.04</c:v>
                </c:pt>
                <c:pt idx="4">
                  <c:v>0.08</c:v>
                </c:pt>
                <c:pt idx="5">
                  <c:v>7.0000000000000007E-2</c:v>
                </c:pt>
                <c:pt idx="6">
                  <c:v>0.24</c:v>
                </c:pt>
                <c:pt idx="7">
                  <c:v>0.02</c:v>
                </c:pt>
                <c:pt idx="8">
                  <c:v>0.05</c:v>
                </c:pt>
                <c:pt idx="9">
                  <c:v>0.01</c:v>
                </c:pt>
                <c:pt idx="10">
                  <c:v>0.03</c:v>
                </c:pt>
                <c:pt idx="11">
                  <c:v>0.02</c:v>
                </c:pt>
                <c:pt idx="12">
                  <c:v>0.06</c:v>
                </c:pt>
                <c:pt idx="13">
                  <c:v>0</c:v>
                </c:pt>
              </c:numCache>
            </c:numRef>
          </c:val>
          <c:extLst>
            <c:ext xmlns:c16="http://schemas.microsoft.com/office/drawing/2014/chart" uri="{C3380CC4-5D6E-409C-BE32-E72D297353CC}">
              <c16:uniqueId val="{0000000E-3924-481A-8443-DFB2C9A4B90C}"/>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a:defRPr>
            </a:pPr>
            <a:endParaRPr lang="fi-FI"/>
          </a:p>
        </c:txPr>
        <c:crossAx val="66437120"/>
        <c:crosses val="autoZero"/>
        <c:auto val="0"/>
        <c:lblAlgn val="ctr"/>
        <c:lblOffset val="100"/>
        <c:noMultiLvlLbl val="0"/>
      </c:catAx>
      <c:valAx>
        <c:axId val="66437120"/>
        <c:scaling>
          <c:orientation val="minMax"/>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a:defRPr>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Diabeteksen pääasiallinen hoitopaikkasi</c:v>
                </c:pt>
              </c:strCache>
            </c:strRef>
          </c:tx>
          <c:spPr>
            <a:solidFill>
              <a:srgbClr val="234C5A"/>
            </a:solidFill>
            <a:ln>
              <a:solidFill>
                <a:srgbClr val="234C5A"/>
              </a:solidFill>
            </a:ln>
            <a:effectLst/>
          </c:spPr>
          <c:invertIfNegative val="0"/>
          <c:dLbls>
            <c:dLbl>
              <c:idx val="0"/>
              <c:tx>
                <c:rich>
                  <a:bodyPr/>
                  <a:lstStyle/>
                  <a:p>
                    <a:r>
                      <a:rPr lang="en-US"/>
                      <a:t>3%</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DB1-4D70-8311-9ED7C0AC6C8B}"/>
                </c:ext>
              </c:extLst>
            </c:dLbl>
            <c:dLbl>
              <c:idx val="1"/>
              <c:tx>
                <c:rich>
                  <a:bodyPr/>
                  <a:lstStyle/>
                  <a:p>
                    <a:r>
                      <a:rPr lang="en-US"/>
                      <a:t>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B1-4D70-8311-9ED7C0AC6C8B}"/>
                </c:ext>
              </c:extLst>
            </c:dLbl>
            <c:dLbl>
              <c:idx val="2"/>
              <c:tx>
                <c:rich>
                  <a:bodyPr/>
                  <a:lstStyle/>
                  <a:p>
                    <a:r>
                      <a:rPr lang="en-US"/>
                      <a:t>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B1-4D70-8311-9ED7C0AC6C8B}"/>
                </c:ext>
              </c:extLst>
            </c:dLbl>
            <c:dLbl>
              <c:idx val="3"/>
              <c:tx>
                <c:rich>
                  <a:bodyPr/>
                  <a:lstStyle/>
                  <a:p>
                    <a:r>
                      <a:rPr lang="en-US"/>
                      <a:t>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B1-4D70-8311-9ED7C0AC6C8B}"/>
                </c:ext>
              </c:extLst>
            </c:dLbl>
            <c:dLbl>
              <c:idx val="4"/>
              <c:tx>
                <c:rich>
                  <a:bodyPr/>
                  <a:lstStyle/>
                  <a:p>
                    <a:r>
                      <a:rPr lang="en-US"/>
                      <a:t>8%</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DB1-4D70-8311-9ED7C0AC6C8B}"/>
                </c:ext>
              </c:extLst>
            </c:dLbl>
            <c:dLbl>
              <c:idx val="5"/>
              <c:tx>
                <c:rich>
                  <a:bodyPr/>
                  <a:lstStyle/>
                  <a:p>
                    <a:r>
                      <a:rPr lang="en-US"/>
                      <a:t>19%</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DB1-4D70-8311-9ED7C0AC6C8B}"/>
                </c:ext>
              </c:extLst>
            </c:dLbl>
            <c:dLbl>
              <c:idx val="6"/>
              <c:tx>
                <c:rich>
                  <a:bodyPr/>
                  <a:lstStyle/>
                  <a:p>
                    <a:r>
                      <a:rPr lang="en-US"/>
                      <a:t>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DB1-4D70-8311-9ED7C0AC6C8B}"/>
                </c:ext>
              </c:extLst>
            </c:dLbl>
            <c:dLbl>
              <c:idx val="7"/>
              <c:tx>
                <c:rich>
                  <a:bodyPr/>
                  <a:lstStyle/>
                  <a:p>
                    <a:r>
                      <a:rPr lang="en-US"/>
                      <a:t>5%</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DB1-4D70-8311-9ED7C0AC6C8B}"/>
                </c:ext>
              </c:extLst>
            </c:dLbl>
            <c:dLbl>
              <c:idx val="8"/>
              <c:tx>
                <c:rich>
                  <a:bodyPr/>
                  <a:lstStyle/>
                  <a:p>
                    <a:r>
                      <a:rPr lang="en-US"/>
                      <a:t>5%</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DB1-4D70-8311-9ED7C0AC6C8B}"/>
                </c:ext>
              </c:extLst>
            </c:dLbl>
            <c:dLbl>
              <c:idx val="10"/>
              <c:tx>
                <c:rich>
                  <a:bodyPr/>
                  <a:lstStyle/>
                  <a:p>
                    <a:r>
                      <a:rPr lang="en-US"/>
                      <a:t>4%</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DB1-4D70-8311-9ED7C0AC6C8B}"/>
                </c:ext>
              </c:extLst>
            </c:dLbl>
            <c:dLbl>
              <c:idx val="12"/>
              <c:tx>
                <c:rich>
                  <a:bodyPr/>
                  <a:lstStyle/>
                  <a:p>
                    <a:r>
                      <a:rPr lang="en-US"/>
                      <a:t>6%</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DB1-4D70-8311-9ED7C0AC6C8B}"/>
                </c:ext>
              </c:extLst>
            </c:dLbl>
            <c:dLbl>
              <c:idx val="13"/>
              <c:tx>
                <c:rich>
                  <a:bodyPr/>
                  <a:lstStyle/>
                  <a:p>
                    <a:r>
                      <a:rPr lang="en-US"/>
                      <a:t>3%</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DB1-4D70-8311-9ED7C0AC6C8B}"/>
                </c:ext>
              </c:extLst>
            </c:dLbl>
            <c:dLbl>
              <c:idx val="14"/>
              <c:tx>
                <c:rich>
                  <a:bodyPr/>
                  <a:lstStyle/>
                  <a:p>
                    <a:r>
                      <a:rPr lang="en-US"/>
                      <a:t>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DB1-4D70-8311-9ED7C0AC6C8B}"/>
                </c:ext>
              </c:extLst>
            </c:dLbl>
            <c:dLbl>
              <c:idx val="15"/>
              <c:tx>
                <c:rich>
                  <a:bodyPr/>
                  <a:lstStyle/>
                  <a:p>
                    <a:r>
                      <a:rPr lang="en-US"/>
                      <a:t>22%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DB1-4D70-8311-9ED7C0AC6C8B}"/>
                </c:ext>
              </c:extLst>
            </c:dLbl>
            <c:dLbl>
              <c:idx val="16"/>
              <c:tx>
                <c:rich>
                  <a:bodyPr/>
                  <a:lstStyle/>
                  <a:p>
                    <a:r>
                      <a:rPr lang="en-US"/>
                      <a:t>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DDB1-4D70-8311-9ED7C0AC6C8B}"/>
                </c:ext>
              </c:extLst>
            </c:dLbl>
            <c:dLbl>
              <c:idx val="17"/>
              <c:tx>
                <c:rich>
                  <a:bodyPr/>
                  <a:lstStyle/>
                  <a:p>
                    <a:r>
                      <a:rPr lang="en-US"/>
                      <a:t>4%</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DDB1-4D70-8311-9ED7C0AC6C8B}"/>
                </c:ext>
              </c:extLst>
            </c:dLbl>
            <c:dLbl>
              <c:idx val="18"/>
              <c:tx>
                <c:rich>
                  <a:bodyPr/>
                  <a:lstStyle/>
                  <a:p>
                    <a:r>
                      <a:rPr lang="en-US"/>
                      <a:t>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DDB1-4D70-8311-9ED7C0AC6C8B}"/>
                </c:ext>
              </c:extLst>
            </c:dLbl>
            <c:dLbl>
              <c:idx val="19"/>
              <c:tx>
                <c:rich>
                  <a:bodyPr/>
                  <a:lstStyle/>
                  <a:p>
                    <a:r>
                      <a:rPr lang="en-US"/>
                      <a:t>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DDB1-4D70-8311-9ED7C0AC6C8B}"/>
                </c:ext>
              </c:extLst>
            </c:dLbl>
            <c:dLbl>
              <c:idx val="20"/>
              <c:tx>
                <c:rich>
                  <a:bodyPr/>
                  <a:lstStyle/>
                  <a:p>
                    <a:r>
                      <a:rPr lang="en-US"/>
                      <a:t>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DDB1-4D70-8311-9ED7C0AC6C8B}"/>
                </c:ext>
              </c:extLst>
            </c:dLbl>
            <c:dLbl>
              <c:idx val="21"/>
              <c:tx>
                <c:rich>
                  <a:bodyPr/>
                  <a:lstStyle/>
                  <a:p>
                    <a:r>
                      <a:rPr lang="en-US"/>
                      <a:t>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DDB1-4D70-8311-9ED7C0AC6C8B}"/>
                </c:ext>
              </c:extLst>
            </c:dLbl>
            <c:dLbl>
              <c:idx val="22"/>
              <c:tx>
                <c:rich>
                  <a:bodyPr/>
                  <a:lstStyle/>
                  <a:p>
                    <a:r>
                      <a:rPr lang="en-US"/>
                      <a:t>5%</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DDB1-4D70-8311-9ED7C0AC6C8B}"/>
                </c:ext>
              </c:extLst>
            </c:dLbl>
            <c:dLbl>
              <c:idx val="23"/>
              <c:tx>
                <c:rich>
                  <a:bodyPr/>
                  <a:lstStyle/>
                  <a:p>
                    <a:r>
                      <a:rPr lang="en-US"/>
                      <a:t>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DDB1-4D70-8311-9ED7C0AC6C8B}"/>
                </c:ext>
              </c:extLst>
            </c:dLbl>
            <c:spPr>
              <a:noFill/>
              <a:ln>
                <a:noFill/>
              </a:ln>
              <a:effectLst/>
            </c:spPr>
            <c:txPr>
              <a:bodyPr/>
              <a:lstStyle/>
              <a:p>
                <a:pPr>
                  <a:defRPr sz="1200" smtId="4294967295">
                    <a:solidFill>
                      <a:srgbClr val="FFFFFF"/>
                    </a:solidFill>
                    <a:latin typeface="Arial"/>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Sheet1!$C$2:$C$25</c:f>
              <c:strCache>
                <c:ptCount val="24"/>
                <c:pt idx="0">
                  <c:v>Heinäveden terveysasema</c:v>
                </c:pt>
                <c:pt idx="1">
                  <c:v>Ilomantsin terveysasema</c:v>
                </c:pt>
                <c:pt idx="2">
                  <c:v>Enon terveysasema</c:v>
                </c:pt>
                <c:pt idx="3">
                  <c:v>Kiihtelysvaaran terveysasema</c:v>
                </c:pt>
                <c:pt idx="4">
                  <c:v>Niinivaaran terveysasema</c:v>
                </c:pt>
                <c:pt idx="5">
                  <c:v>Pohjois-Karjalan keskussairaala</c:v>
                </c:pt>
                <c:pt idx="6">
                  <c:v>Pyhäselän terveysasema</c:v>
                </c:pt>
                <c:pt idx="7">
                  <c:v>Rantakylän terveysasema</c:v>
                </c:pt>
                <c:pt idx="8">
                  <c:v>Siilaisen terveysasema</c:v>
                </c:pt>
                <c:pt idx="9">
                  <c:v>Tuupovaaran terveysasema</c:v>
                </c:pt>
                <c:pt idx="10">
                  <c:v>Juuan terveysasema</c:v>
                </c:pt>
                <c:pt idx="11">
                  <c:v>Kesälahden terveysasema</c:v>
                </c:pt>
                <c:pt idx="12">
                  <c:v>Kiteen terveysasema</c:v>
                </c:pt>
                <c:pt idx="13">
                  <c:v>Kontiolahden terveysasema</c:v>
                </c:pt>
                <c:pt idx="14">
                  <c:v>Lehmon terveysasema</c:v>
                </c:pt>
                <c:pt idx="15">
                  <c:v>Lieksan terveysasema</c:v>
                </c:pt>
                <c:pt idx="16">
                  <c:v>Liperin terveysasema</c:v>
                </c:pt>
                <c:pt idx="17">
                  <c:v>Nurmeksen terveysasema</c:v>
                </c:pt>
                <c:pt idx="18">
                  <c:v>Valtimon terveysasema</c:v>
                </c:pt>
                <c:pt idx="19">
                  <c:v>Outokummun terveysasema</c:v>
                </c:pt>
                <c:pt idx="20">
                  <c:v>Polvijärven terveysasema</c:v>
                </c:pt>
                <c:pt idx="21">
                  <c:v>Rääkkylän terveysasema</c:v>
                </c:pt>
                <c:pt idx="22">
                  <c:v>Tohmajärven terveysasema</c:v>
                </c:pt>
                <c:pt idx="23">
                  <c:v>Muu, mikä</c:v>
                </c:pt>
              </c:strCache>
            </c:strRef>
          </c:cat>
          <c:val>
            <c:numRef>
              <c:f>Sheet1!$D$2:$D$25</c:f>
              <c:numCache>
                <c:formatCode>General</c:formatCode>
                <c:ptCount val="24"/>
                <c:pt idx="0">
                  <c:v>0.03</c:v>
                </c:pt>
                <c:pt idx="1">
                  <c:v>0.02</c:v>
                </c:pt>
                <c:pt idx="2">
                  <c:v>0.02</c:v>
                </c:pt>
                <c:pt idx="3">
                  <c:v>0.01</c:v>
                </c:pt>
                <c:pt idx="4">
                  <c:v>0.08</c:v>
                </c:pt>
                <c:pt idx="5">
                  <c:v>0.19</c:v>
                </c:pt>
                <c:pt idx="6">
                  <c:v>0.01</c:v>
                </c:pt>
                <c:pt idx="7">
                  <c:v>0.05</c:v>
                </c:pt>
                <c:pt idx="8">
                  <c:v>0.05</c:v>
                </c:pt>
                <c:pt idx="9">
                  <c:v>0</c:v>
                </c:pt>
                <c:pt idx="10">
                  <c:v>0.04</c:v>
                </c:pt>
                <c:pt idx="11">
                  <c:v>0</c:v>
                </c:pt>
                <c:pt idx="12">
                  <c:v>0.06</c:v>
                </c:pt>
                <c:pt idx="13">
                  <c:v>0.03</c:v>
                </c:pt>
                <c:pt idx="14">
                  <c:v>0.01</c:v>
                </c:pt>
                <c:pt idx="15">
                  <c:v>0.22</c:v>
                </c:pt>
                <c:pt idx="16">
                  <c:v>0.02</c:v>
                </c:pt>
                <c:pt idx="17">
                  <c:v>0.04</c:v>
                </c:pt>
                <c:pt idx="18">
                  <c:v>0.01</c:v>
                </c:pt>
                <c:pt idx="19">
                  <c:v>0.01</c:v>
                </c:pt>
                <c:pt idx="20">
                  <c:v>0.02</c:v>
                </c:pt>
                <c:pt idx="21">
                  <c:v>0.02</c:v>
                </c:pt>
                <c:pt idx="22">
                  <c:v>0.05</c:v>
                </c:pt>
                <c:pt idx="23">
                  <c:v>0.02</c:v>
                </c:pt>
              </c:numCache>
            </c:numRef>
          </c:val>
          <c:extLst>
            <c:ext xmlns:c16="http://schemas.microsoft.com/office/drawing/2014/chart" uri="{C3380CC4-5D6E-409C-BE32-E72D297353CC}">
              <c16:uniqueId val="{00000018-DDB1-4D70-8311-9ED7C0AC6C8B}"/>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a:defRPr>
            </a:pPr>
            <a:endParaRPr lang="fi-FI"/>
          </a:p>
        </c:txPr>
        <c:crossAx val="66437120"/>
        <c:crosses val="autoZero"/>
        <c:auto val="0"/>
        <c:lblAlgn val="ctr"/>
        <c:lblOffset val="100"/>
        <c:noMultiLvlLbl val="0"/>
      </c:catAx>
      <c:valAx>
        <c:axId val="66437120"/>
        <c:scaling>
          <c:orientation val="minMax"/>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a:defRPr>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Ikäsi (diabeetikon ikä kenen puolesta vastaat)</c:v>
                </c:pt>
              </c:strCache>
            </c:strRef>
          </c:tx>
          <c:spPr>
            <a:solidFill>
              <a:srgbClr val="234C5A"/>
            </a:solidFill>
            <a:ln>
              <a:solidFill>
                <a:srgbClr val="234C5A"/>
              </a:solidFill>
            </a:ln>
            <a:effectLst/>
          </c:spPr>
          <c:invertIfNegative val="0"/>
          <c:dLbls>
            <c:dLbl>
              <c:idx val="0"/>
              <c:tx>
                <c:rich>
                  <a:bodyPr/>
                  <a:lstStyle/>
                  <a:p>
                    <a:r>
                      <a:rPr lang="en-US"/>
                      <a:t>8%</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3C4-49B4-8031-FB566E209DC7}"/>
                </c:ext>
              </c:extLst>
            </c:dLbl>
            <c:dLbl>
              <c:idx val="1"/>
              <c:tx>
                <c:rich>
                  <a:bodyPr/>
                  <a:lstStyle/>
                  <a:p>
                    <a:r>
                      <a:rPr lang="en-US"/>
                      <a:t>3%</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3C4-49B4-8031-FB566E209DC7}"/>
                </c:ext>
              </c:extLst>
            </c:dLbl>
            <c:dLbl>
              <c:idx val="2"/>
              <c:tx>
                <c:rich>
                  <a:bodyPr/>
                  <a:lstStyle/>
                  <a:p>
                    <a:r>
                      <a:rPr lang="en-US"/>
                      <a:t>9%</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3C4-49B4-8031-FB566E209DC7}"/>
                </c:ext>
              </c:extLst>
            </c:dLbl>
            <c:dLbl>
              <c:idx val="3"/>
              <c:tx>
                <c:rich>
                  <a:bodyPr/>
                  <a:lstStyle/>
                  <a:p>
                    <a:r>
                      <a:rPr lang="en-US"/>
                      <a:t>39%</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3C4-49B4-8031-FB566E209DC7}"/>
                </c:ext>
              </c:extLst>
            </c:dLbl>
            <c:dLbl>
              <c:idx val="4"/>
              <c:tx>
                <c:rich>
                  <a:bodyPr/>
                  <a:lstStyle/>
                  <a:p>
                    <a:r>
                      <a:rPr lang="en-US"/>
                      <a:t>30%</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3C4-49B4-8031-FB566E209DC7}"/>
                </c:ext>
              </c:extLst>
            </c:dLbl>
            <c:dLbl>
              <c:idx val="5"/>
              <c:tx>
                <c:rich>
                  <a:bodyPr/>
                  <a:lstStyle/>
                  <a:p>
                    <a:r>
                      <a:rPr lang="en-US"/>
                      <a:t>11%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3C4-49B4-8031-FB566E209DC7}"/>
                </c:ext>
              </c:extLst>
            </c:dLbl>
            <c:spPr>
              <a:noFill/>
              <a:ln>
                <a:noFill/>
              </a:ln>
              <a:effectLst/>
            </c:spPr>
            <c:txPr>
              <a:bodyPr/>
              <a:lstStyle/>
              <a:p>
                <a:pPr>
                  <a:defRPr sz="1200" smtId="4294967295">
                    <a:solidFill>
                      <a:srgbClr val="FFFFFF"/>
                    </a:solidFill>
                    <a:latin typeface="Arial"/>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Sheet1!$C$2:$C$8</c:f>
              <c:strCache>
                <c:ptCount val="7"/>
                <c:pt idx="0">
                  <c:v>0-17 v</c:v>
                </c:pt>
                <c:pt idx="1">
                  <c:v>18-29-v</c:v>
                </c:pt>
                <c:pt idx="2">
                  <c:v>30-44 v</c:v>
                </c:pt>
                <c:pt idx="3">
                  <c:v>45-64 v</c:v>
                </c:pt>
                <c:pt idx="4">
                  <c:v>65-74 v</c:v>
                </c:pt>
                <c:pt idx="5">
                  <c:v>75-84 v</c:v>
                </c:pt>
                <c:pt idx="6">
                  <c:v>85 v tai vanhempi</c:v>
                </c:pt>
              </c:strCache>
            </c:strRef>
          </c:cat>
          <c:val>
            <c:numRef>
              <c:f>Sheet1!$D$2:$D$8</c:f>
              <c:numCache>
                <c:formatCode>General</c:formatCode>
                <c:ptCount val="7"/>
                <c:pt idx="0">
                  <c:v>0.08</c:v>
                </c:pt>
                <c:pt idx="1">
                  <c:v>0.03</c:v>
                </c:pt>
                <c:pt idx="2">
                  <c:v>0.09</c:v>
                </c:pt>
                <c:pt idx="3">
                  <c:v>0.39</c:v>
                </c:pt>
                <c:pt idx="4">
                  <c:v>0.3</c:v>
                </c:pt>
                <c:pt idx="5">
                  <c:v>0.11</c:v>
                </c:pt>
                <c:pt idx="6">
                  <c:v>0</c:v>
                </c:pt>
              </c:numCache>
            </c:numRef>
          </c:val>
          <c:extLst>
            <c:ext xmlns:c16="http://schemas.microsoft.com/office/drawing/2014/chart" uri="{C3380CC4-5D6E-409C-BE32-E72D297353CC}">
              <c16:uniqueId val="{00000007-F3C4-49B4-8031-FB566E209DC7}"/>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a:defRPr>
            </a:pPr>
            <a:endParaRPr lang="fi-FI"/>
          </a:p>
        </c:txPr>
        <c:crossAx val="66437120"/>
        <c:crosses val="autoZero"/>
        <c:auto val="0"/>
        <c:lblAlgn val="ctr"/>
        <c:lblOffset val="100"/>
        <c:noMultiLvlLbl val="0"/>
      </c:catAx>
      <c:valAx>
        <c:axId val="66437120"/>
        <c:scaling>
          <c:orientation val="minMax"/>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a:defRPr>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Sukupuolesi</c:v>
                </c:pt>
              </c:strCache>
            </c:strRef>
          </c:tx>
          <c:spPr>
            <a:solidFill>
              <a:srgbClr val="234C5A"/>
            </a:solidFill>
            <a:ln>
              <a:solidFill>
                <a:srgbClr val="234C5A"/>
              </a:solidFill>
            </a:ln>
            <a:effectLst/>
          </c:spPr>
          <c:invertIfNegative val="0"/>
          <c:dLbls>
            <c:dLbl>
              <c:idx val="0"/>
              <c:tx>
                <c:rich>
                  <a:bodyPr/>
                  <a:lstStyle/>
                  <a:p>
                    <a:r>
                      <a:rPr lang="en-US"/>
                      <a:t>61%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526-4BD6-B0DC-5E9A122B4941}"/>
                </c:ext>
              </c:extLst>
            </c:dLbl>
            <c:dLbl>
              <c:idx val="1"/>
              <c:tx>
                <c:rich>
                  <a:bodyPr/>
                  <a:lstStyle/>
                  <a:p>
                    <a:r>
                      <a:rPr lang="en-US"/>
                      <a:t>39%</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26-4BD6-B0DC-5E9A122B4941}"/>
                </c:ext>
              </c:extLst>
            </c:dLbl>
            <c:spPr>
              <a:noFill/>
              <a:ln>
                <a:noFill/>
              </a:ln>
              <a:effectLst/>
            </c:spPr>
            <c:txPr>
              <a:bodyPr/>
              <a:lstStyle/>
              <a:p>
                <a:pPr>
                  <a:defRPr sz="1200" smtId="4294967295">
                    <a:solidFill>
                      <a:srgbClr val="FFFFFF"/>
                    </a:solidFill>
                    <a:latin typeface="Arial"/>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Sheet1!$C$2:$C$5</c:f>
              <c:strCache>
                <c:ptCount val="4"/>
                <c:pt idx="0">
                  <c:v>Nainen</c:v>
                </c:pt>
                <c:pt idx="1">
                  <c:v>Mies</c:v>
                </c:pt>
                <c:pt idx="2">
                  <c:v>Muu</c:v>
                </c:pt>
                <c:pt idx="3">
                  <c:v>En halua kertoa</c:v>
                </c:pt>
              </c:strCache>
            </c:strRef>
          </c:cat>
          <c:val>
            <c:numRef>
              <c:f>Sheet1!$D$2:$D$5</c:f>
              <c:numCache>
                <c:formatCode>General</c:formatCode>
                <c:ptCount val="4"/>
                <c:pt idx="0">
                  <c:v>0.61</c:v>
                </c:pt>
                <c:pt idx="1">
                  <c:v>0.39</c:v>
                </c:pt>
                <c:pt idx="2">
                  <c:v>0</c:v>
                </c:pt>
                <c:pt idx="3">
                  <c:v>0</c:v>
                </c:pt>
              </c:numCache>
            </c:numRef>
          </c:val>
          <c:extLst>
            <c:ext xmlns:c16="http://schemas.microsoft.com/office/drawing/2014/chart" uri="{C3380CC4-5D6E-409C-BE32-E72D297353CC}">
              <c16:uniqueId val="{00000004-4526-4BD6-B0DC-5E9A122B4941}"/>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a:defRPr>
            </a:pPr>
            <a:endParaRPr lang="fi-FI"/>
          </a:p>
        </c:txPr>
        <c:crossAx val="66437120"/>
        <c:crosses val="autoZero"/>
        <c:auto val="0"/>
        <c:lblAlgn val="ctr"/>
        <c:lblOffset val="100"/>
        <c:noMultiLvlLbl val="0"/>
      </c:catAx>
      <c:valAx>
        <c:axId val="66437120"/>
        <c:scaling>
          <c:orientation val="minMax"/>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a:defRPr>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Verensokerin hoitomuotosi (valitse kaikki käytössäsi olevat)</c:v>
                </c:pt>
              </c:strCache>
            </c:strRef>
          </c:tx>
          <c:spPr>
            <a:solidFill>
              <a:srgbClr val="234C5A"/>
            </a:solidFill>
            <a:ln>
              <a:solidFill>
                <a:srgbClr val="234C5A"/>
              </a:solidFill>
            </a:ln>
            <a:effectLst/>
          </c:spPr>
          <c:invertIfNegative val="0"/>
          <c:dLbls>
            <c:dLbl>
              <c:idx val="0"/>
              <c:tx>
                <c:rich>
                  <a:bodyPr/>
                  <a:lstStyle/>
                  <a:p>
                    <a:r>
                      <a:rPr lang="en-US"/>
                      <a:t>22%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A4D-401B-B56D-B409B780E393}"/>
                </c:ext>
              </c:extLst>
            </c:dLbl>
            <c:dLbl>
              <c:idx val="1"/>
              <c:tx>
                <c:rich>
                  <a:bodyPr/>
                  <a:lstStyle/>
                  <a:p>
                    <a:r>
                      <a:rPr lang="en-US"/>
                      <a:t>56%</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A4D-401B-B56D-B409B780E393}"/>
                </c:ext>
              </c:extLst>
            </c:dLbl>
            <c:dLbl>
              <c:idx val="2"/>
              <c:tx>
                <c:rich>
                  <a:bodyPr/>
                  <a:lstStyle/>
                  <a:p>
                    <a:r>
                      <a:rPr lang="en-US"/>
                      <a:t>43%</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A4D-401B-B56D-B409B780E393}"/>
                </c:ext>
              </c:extLst>
            </c:dLbl>
            <c:dLbl>
              <c:idx val="3"/>
              <c:tx>
                <c:rich>
                  <a:bodyPr/>
                  <a:lstStyle/>
                  <a:p>
                    <a:r>
                      <a:rPr lang="en-US"/>
                      <a:t>8%</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A4D-401B-B56D-B409B780E393}"/>
                </c:ext>
              </c:extLst>
            </c:dLbl>
            <c:dLbl>
              <c:idx val="4"/>
              <c:tx>
                <c:rich>
                  <a:bodyPr/>
                  <a:lstStyle/>
                  <a:p>
                    <a:r>
                      <a:rPr lang="en-US"/>
                      <a:t>13%</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A4D-401B-B56D-B409B780E393}"/>
                </c:ext>
              </c:extLst>
            </c:dLbl>
            <c:dLbl>
              <c:idx val="5"/>
              <c:tx>
                <c:rich>
                  <a:bodyPr/>
                  <a:lstStyle/>
                  <a:p>
                    <a:r>
                      <a:rPr lang="en-US"/>
                      <a:t>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A4D-401B-B56D-B409B780E393}"/>
                </c:ext>
              </c:extLst>
            </c:dLbl>
            <c:spPr>
              <a:noFill/>
              <a:ln>
                <a:noFill/>
              </a:ln>
              <a:effectLst/>
            </c:spPr>
            <c:txPr>
              <a:bodyPr/>
              <a:lstStyle/>
              <a:p>
                <a:pPr>
                  <a:defRPr sz="1200" smtId="4294967295">
                    <a:solidFill>
                      <a:srgbClr val="FFFFFF"/>
                    </a:solidFill>
                    <a:latin typeface="Arial"/>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Sheet1!$C$2:$C$7</c:f>
              <c:strCache>
                <c:ptCount val="6"/>
                <c:pt idx="0">
                  <c:v>Elintapahoito</c:v>
                </c:pt>
                <c:pt idx="1">
                  <c:v>Tablettihoito</c:v>
                </c:pt>
                <c:pt idx="2">
                  <c:v>Insuliini, monipistoshoito</c:v>
                </c:pt>
                <c:pt idx="3">
                  <c:v>Insuliini, pumppu</c:v>
                </c:pt>
                <c:pt idx="4">
                  <c:v>Muut pistettävät lääkkeet (ei insuliini)</c:v>
                </c:pt>
                <c:pt idx="5">
                  <c:v>Muu hoitomuoto, mikä</c:v>
                </c:pt>
              </c:strCache>
            </c:strRef>
          </c:cat>
          <c:val>
            <c:numRef>
              <c:f>Sheet1!$D$2:$D$7</c:f>
              <c:numCache>
                <c:formatCode>General</c:formatCode>
                <c:ptCount val="6"/>
                <c:pt idx="0">
                  <c:v>0.22</c:v>
                </c:pt>
                <c:pt idx="1">
                  <c:v>0.56000000000000005</c:v>
                </c:pt>
                <c:pt idx="2">
                  <c:v>0.43</c:v>
                </c:pt>
                <c:pt idx="3">
                  <c:v>0.08</c:v>
                </c:pt>
                <c:pt idx="4">
                  <c:v>0.13</c:v>
                </c:pt>
                <c:pt idx="5">
                  <c:v>0.02</c:v>
                </c:pt>
              </c:numCache>
            </c:numRef>
          </c:val>
          <c:extLst>
            <c:ext xmlns:c16="http://schemas.microsoft.com/office/drawing/2014/chart" uri="{C3380CC4-5D6E-409C-BE32-E72D297353CC}">
              <c16:uniqueId val="{00000006-7A4D-401B-B56D-B409B780E393}"/>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a:defRPr>
            </a:pPr>
            <a:endParaRPr lang="fi-FI"/>
          </a:p>
        </c:txPr>
        <c:crossAx val="66437120"/>
        <c:crosses val="autoZero"/>
        <c:auto val="0"/>
        <c:lblAlgn val="ctr"/>
        <c:lblOffset val="100"/>
        <c:noMultiLvlLbl val="0"/>
      </c:catAx>
      <c:valAx>
        <c:axId val="66437120"/>
        <c:scaling>
          <c:orientation val="minMax"/>
          <c:min val="0"/>
        </c:scaling>
        <c:delete val="0"/>
        <c:axPos val="t"/>
        <c:majorGridlines/>
        <c:numFmt formatCode="0%" sourceLinked="0"/>
        <c:majorTickMark val="out"/>
        <c:minorTickMark val="none"/>
        <c:tickLblPos val="high"/>
        <c:txPr>
          <a:bodyPr/>
          <a:lstStyle/>
          <a:p>
            <a:pPr>
              <a:defRPr sz="1200" smtId="4294967295">
                <a:solidFill>
                  <a:srgbClr val="666666"/>
                </a:solidFill>
                <a:latin typeface="Arial"/>
              </a:defRPr>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Väittämiä diabeteksen hoitoon ja hoitotarvikejakeluun liittyen, valitse omasta mielestäsi sopivin vaihtoehto</c:v>
                </c:pt>
              </c:strCache>
            </c:strRef>
          </c:tx>
          <c:spPr>
            <a:solidFill>
              <a:srgbClr val="234C5A"/>
            </a:solidFill>
            <a:ln>
              <a:solidFill>
                <a:srgbClr val="234C5A"/>
              </a:solidFill>
            </a:ln>
            <a:effectLst/>
          </c:spPr>
          <c:invertIfNegative val="0"/>
          <c:dLbls>
            <c:dLbl>
              <c:idx val="0"/>
              <c:tx>
                <c:rich>
                  <a:bodyPr/>
                  <a:lstStyle/>
                  <a:p>
                    <a:r>
                      <a:rPr lang="en-US"/>
                      <a:t>n = 292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8AF-4D34-8AA9-EE4B772806F6}"/>
                </c:ext>
              </c:extLst>
            </c:dLbl>
            <c:dLbl>
              <c:idx val="1"/>
              <c:tx>
                <c:rich>
                  <a:bodyPr/>
                  <a:lstStyle/>
                  <a:p>
                    <a:r>
                      <a:rPr lang="en-US"/>
                      <a:t>n = 293</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8AF-4D34-8AA9-EE4B772806F6}"/>
                </c:ext>
              </c:extLst>
            </c:dLbl>
            <c:dLbl>
              <c:idx val="2"/>
              <c:tx>
                <c:rich>
                  <a:bodyPr/>
                  <a:lstStyle/>
                  <a:p>
                    <a:r>
                      <a:rPr lang="en-US"/>
                      <a:t>n = 293</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8AF-4D34-8AA9-EE4B772806F6}"/>
                </c:ext>
              </c:extLst>
            </c:dLbl>
            <c:dLbl>
              <c:idx val="3"/>
              <c:tx>
                <c:rich>
                  <a:bodyPr/>
                  <a:lstStyle/>
                  <a:p>
                    <a:r>
                      <a:rPr lang="en-US"/>
                      <a:t>n = 292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8AF-4D34-8AA9-EE4B772806F6}"/>
                </c:ext>
              </c:extLst>
            </c:dLbl>
            <c:dLbl>
              <c:idx val="4"/>
              <c:tx>
                <c:rich>
                  <a:bodyPr/>
                  <a:lstStyle/>
                  <a:p>
                    <a:r>
                      <a:rPr lang="en-US"/>
                      <a:t>n = 292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8AF-4D34-8AA9-EE4B772806F6}"/>
                </c:ext>
              </c:extLst>
            </c:dLbl>
            <c:dLbl>
              <c:idx val="5"/>
              <c:tx>
                <c:rich>
                  <a:bodyPr/>
                  <a:lstStyle/>
                  <a:p>
                    <a:r>
                      <a:rPr lang="en-US"/>
                      <a:t>n = 291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8AF-4D34-8AA9-EE4B772806F6}"/>
                </c:ext>
              </c:extLst>
            </c:dLbl>
            <c:dLbl>
              <c:idx val="6"/>
              <c:tx>
                <c:rich>
                  <a:bodyPr/>
                  <a:lstStyle/>
                  <a:p>
                    <a:r>
                      <a:rPr lang="en-US"/>
                      <a:t>n = 292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8AF-4D34-8AA9-EE4B772806F6}"/>
                </c:ext>
              </c:extLst>
            </c:dLbl>
            <c:dLbl>
              <c:idx val="7"/>
              <c:tx>
                <c:rich>
                  <a:bodyPr/>
                  <a:lstStyle/>
                  <a:p>
                    <a:r>
                      <a:rPr lang="en-US"/>
                      <a:t>n = 292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8AF-4D34-8AA9-EE4B772806F6}"/>
                </c:ext>
              </c:extLst>
            </c:dLbl>
            <c:dLbl>
              <c:idx val="8"/>
              <c:tx>
                <c:rich>
                  <a:bodyPr/>
                  <a:lstStyle/>
                  <a:p>
                    <a:r>
                      <a:rPr lang="en-US"/>
                      <a:t>n = 292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8AF-4D34-8AA9-EE4B772806F6}"/>
                </c:ext>
              </c:extLst>
            </c:dLbl>
            <c:dLbl>
              <c:idx val="9"/>
              <c:tx>
                <c:rich>
                  <a:bodyPr/>
                  <a:lstStyle/>
                  <a:p>
                    <a:r>
                      <a:rPr lang="en-US"/>
                      <a:t>n = 289</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8AF-4D34-8AA9-EE4B772806F6}"/>
                </c:ext>
              </c:extLst>
            </c:dLbl>
            <c:dLbl>
              <c:idx val="10"/>
              <c:tx>
                <c:rich>
                  <a:bodyPr/>
                  <a:lstStyle/>
                  <a:p>
                    <a:r>
                      <a:rPr lang="en-US"/>
                      <a:t>n = 288</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8AF-4D34-8AA9-EE4B772806F6}"/>
                </c:ext>
              </c:extLst>
            </c:dLbl>
            <c:dLbl>
              <c:idx val="11"/>
              <c:tx>
                <c:rich>
                  <a:bodyPr/>
                  <a:lstStyle/>
                  <a:p>
                    <a:r>
                      <a:rPr lang="en-US"/>
                      <a:t>n = 292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68AF-4D34-8AA9-EE4B772806F6}"/>
                </c:ext>
              </c:extLst>
            </c:dLbl>
            <c:dLbl>
              <c:idx val="12"/>
              <c:tx>
                <c:rich>
                  <a:bodyPr/>
                  <a:lstStyle/>
                  <a:p>
                    <a:r>
                      <a:rPr lang="en-US"/>
                      <a:t>n = 290</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68AF-4D34-8AA9-EE4B772806F6}"/>
                </c:ext>
              </c:extLst>
            </c:dLbl>
            <c:spPr>
              <a:noFill/>
              <a:ln>
                <a:noFill/>
              </a:ln>
              <a:effectLst/>
            </c:spPr>
            <c:txPr>
              <a:bodyPr/>
              <a:lstStyle/>
              <a:p>
                <a:pPr>
                  <a:defRPr sz="1200" smtId="4294967295">
                    <a:solidFill>
                      <a:srgbClr val="FFFFFF"/>
                    </a:solidFill>
                    <a:latin typeface="Arial"/>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Sheet1!$C$2:$C$14</c:f>
              <c:strCache>
                <c:ptCount val="13"/>
                <c:pt idx="0">
                  <c:v>Diabeteksen hoito toimii kotikunnassani hyvin</c:v>
                </c:pt>
                <c:pt idx="1">
                  <c:v>Diabeteksen hoitotarvikejakelu toimii kotikunnassani hyvin</c:v>
                </c:pt>
                <c:pt idx="2">
                  <c:v>Lääkärin vastaanottoja on tarjolla omahoitoni tueksi sopivasti</c:v>
                </c:pt>
                <c:pt idx="3">
                  <c:v>Pääsen diabetekseen erikoistuneen lääkärin vastaanotolle tarvittaessa</c:v>
                </c:pt>
                <c:pt idx="4">
                  <c:v>Kotikuntani lääkärit ovat diabeteksen asiantuntijoita</c:v>
                </c:pt>
                <c:pt idx="5">
                  <c:v>Hoitajan vastaanottoaikoja on tarjolla omahoitoni tueksi sopivasti</c:v>
                </c:pt>
                <c:pt idx="6">
                  <c:v>Pääsen diabeteshoitajan vastaanotolle tarvittaessa</c:v>
                </c:pt>
                <c:pt idx="7">
                  <c:v>Kotikuntani hoitajat ovat diabeteksen asiantuntijoita</c:v>
                </c:pt>
                <c:pt idx="8">
                  <c:v>Saan helposti yhteyden terveydenhuollon ammattilaisiin tarvittaessa</c:v>
                </c:pt>
                <c:pt idx="9">
                  <c:v>Saan terveydenhuollosta tukea omahoitooni, kun tarvitsen</c:v>
                </c:pt>
                <c:pt idx="10">
                  <c:v>Koen yhteydenotot terveydenhuoltoon hyödyllisiksi omahoitoni kannalta</c:v>
                </c:pt>
                <c:pt idx="11">
                  <c:v>Hoitotarvikkeiden tilaaminen on helppoa </c:v>
                </c:pt>
                <c:pt idx="12">
                  <c:v>Tarjolla olevat hoitotarvikkeet ovat laadukkaita</c:v>
                </c:pt>
              </c:strCache>
            </c:strRef>
          </c:cat>
          <c:val>
            <c:numRef>
              <c:f>Sheet1!$D$2:$D$14</c:f>
              <c:numCache>
                <c:formatCode>General</c:formatCode>
                <c:ptCount val="13"/>
                <c:pt idx="0">
                  <c:v>2.47260273972603</c:v>
                </c:pt>
                <c:pt idx="1">
                  <c:v>2.1365187713310601</c:v>
                </c:pt>
                <c:pt idx="2">
                  <c:v>2.9283276450511901</c:v>
                </c:pt>
                <c:pt idx="3">
                  <c:v>3.1335616438356202</c:v>
                </c:pt>
                <c:pt idx="4">
                  <c:v>3.2157534246575299</c:v>
                </c:pt>
                <c:pt idx="5">
                  <c:v>2.6288659793814402</c:v>
                </c:pt>
                <c:pt idx="6">
                  <c:v>2.5479452054794498</c:v>
                </c:pt>
                <c:pt idx="7">
                  <c:v>2.39041095890411</c:v>
                </c:pt>
                <c:pt idx="8">
                  <c:v>2.4041095890410999</c:v>
                </c:pt>
                <c:pt idx="9">
                  <c:v>2.5121107266435998</c:v>
                </c:pt>
                <c:pt idx="10">
                  <c:v>2.0034722222222201</c:v>
                </c:pt>
                <c:pt idx="11">
                  <c:v>2.25</c:v>
                </c:pt>
                <c:pt idx="12">
                  <c:v>1.88965517241379</c:v>
                </c:pt>
              </c:numCache>
            </c:numRef>
          </c:val>
          <c:extLst>
            <c:ext xmlns:c16="http://schemas.microsoft.com/office/drawing/2014/chart" uri="{C3380CC4-5D6E-409C-BE32-E72D297353CC}">
              <c16:uniqueId val="{0000000D-68AF-4D34-8AA9-EE4B772806F6}"/>
            </c:ext>
          </c:extLst>
        </c:ser>
        <c:dLbls>
          <c:showLegendKey val="0"/>
          <c:showVal val="0"/>
          <c:showCatName val="0"/>
          <c:showSerName val="0"/>
          <c:showPercent val="0"/>
          <c:showBubbleSize val="0"/>
        </c:dLbls>
        <c:gapWidth val="150"/>
        <c:axId val="67451136"/>
        <c:axId val="66437120"/>
      </c:barChart>
      <c:scatterChart>
        <c:scatterStyle val="lineMarker"/>
        <c:varyColors val="0"/>
        <c:ser>
          <c:idx val="1"/>
          <c:order val="1"/>
          <c:tx>
            <c:strRef>
              <c:f>Sheet1!$E$1</c:f>
              <c:strCache>
                <c:ptCount val="1"/>
                <c:pt idx="0">
                  <c:v>Keskiarvo</c:v>
                </c:pt>
              </c:strCache>
            </c:strRef>
          </c:tx>
          <c:spPr>
            <a:ln>
              <a:solidFill>
                <a:srgbClr val="FF0000"/>
              </a:solidFill>
            </a:ln>
            <a:effectLst/>
          </c:spPr>
          <c:marker>
            <c:symbol val="none"/>
          </c:marker>
          <c:xVal>
            <c:numRef>
              <c:f>Sheet1!$E$2:$E$14</c:f>
              <c:numCache>
                <c:formatCode>General</c:formatCode>
                <c:ptCount val="13"/>
                <c:pt idx="0">
                  <c:v>2.5018479408658898</c:v>
                </c:pt>
                <c:pt idx="1">
                  <c:v>2.5018479408658898</c:v>
                </c:pt>
                <c:pt idx="2">
                  <c:v>2.5018479408658898</c:v>
                </c:pt>
                <c:pt idx="3">
                  <c:v>2.5018479408658898</c:v>
                </c:pt>
                <c:pt idx="4">
                  <c:v>2.5018479408658898</c:v>
                </c:pt>
                <c:pt idx="5">
                  <c:v>2.5018479408658898</c:v>
                </c:pt>
                <c:pt idx="6">
                  <c:v>2.5018479408658898</c:v>
                </c:pt>
                <c:pt idx="7">
                  <c:v>2.5018479408658898</c:v>
                </c:pt>
                <c:pt idx="8">
                  <c:v>2.5018479408658898</c:v>
                </c:pt>
                <c:pt idx="9">
                  <c:v>2.5018479408658898</c:v>
                </c:pt>
                <c:pt idx="10">
                  <c:v>2.5018479408658898</c:v>
                </c:pt>
                <c:pt idx="11">
                  <c:v>2.5018479408658898</c:v>
                </c:pt>
                <c:pt idx="12">
                  <c:v>2.5018479408658898</c:v>
                </c:pt>
              </c:numCache>
            </c:numRef>
          </c:xVal>
          <c:yVal>
            <c:numRef>
              <c:f>Sheet1!$F$2:$F$14</c:f>
              <c:numCache>
                <c:formatCode>General</c:formatCode>
                <c:ptCount val="13"/>
                <c:pt idx="0">
                  <c:v>0.5</c:v>
                </c:pt>
                <c:pt idx="1">
                  <c:v>1.5</c:v>
                </c:pt>
                <c:pt idx="2">
                  <c:v>2.5</c:v>
                </c:pt>
                <c:pt idx="3">
                  <c:v>3.5</c:v>
                </c:pt>
                <c:pt idx="4">
                  <c:v>4.5</c:v>
                </c:pt>
                <c:pt idx="5">
                  <c:v>5.5</c:v>
                </c:pt>
                <c:pt idx="6">
                  <c:v>6.5</c:v>
                </c:pt>
                <c:pt idx="7">
                  <c:v>7.5</c:v>
                </c:pt>
                <c:pt idx="8">
                  <c:v>8.5</c:v>
                </c:pt>
                <c:pt idx="9">
                  <c:v>9.5</c:v>
                </c:pt>
                <c:pt idx="10">
                  <c:v>10.5</c:v>
                </c:pt>
                <c:pt idx="11">
                  <c:v>11.5</c:v>
                </c:pt>
                <c:pt idx="12">
                  <c:v>12.5</c:v>
                </c:pt>
              </c:numCache>
            </c:numRef>
          </c:yVal>
          <c:smooth val="0"/>
          <c:extLst>
            <c:ext xmlns:c16="http://schemas.microsoft.com/office/drawing/2014/chart" uri="{C3380CC4-5D6E-409C-BE32-E72D297353CC}">
              <c16:uniqueId val="{0000001B-68AF-4D34-8AA9-EE4B772806F6}"/>
            </c:ext>
          </c:extLst>
        </c:ser>
        <c:dLbls>
          <c:showLegendKey val="0"/>
          <c:showVal val="0"/>
          <c:showCatName val="0"/>
          <c:showSerName val="0"/>
          <c:showPercent val="0"/>
          <c:showBubbleSize val="0"/>
        </c:dLbls>
        <c:axId val="1536939728"/>
        <c:axId val="685137895"/>
      </c:scatte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a:defRPr>
            </a:pPr>
            <a:endParaRPr lang="fi-FI"/>
          </a:p>
        </c:txPr>
        <c:crossAx val="66437120"/>
        <c:crosses val="autoZero"/>
        <c:auto val="0"/>
        <c:lblAlgn val="ctr"/>
        <c:lblOffset val="100"/>
        <c:noMultiLvlLbl val="0"/>
      </c:catAx>
      <c:valAx>
        <c:axId val="66437120"/>
        <c:scaling>
          <c:orientation val="minMax"/>
          <c:max val="5"/>
          <c:min val="0"/>
        </c:scaling>
        <c:delete val="0"/>
        <c:axPos val="t"/>
        <c:majorGridlines/>
        <c:numFmt formatCode="General" sourceLinked="0"/>
        <c:majorTickMark val="out"/>
        <c:minorTickMark val="none"/>
        <c:tickLblPos val="high"/>
        <c:txPr>
          <a:bodyPr/>
          <a:lstStyle/>
          <a:p>
            <a:pPr>
              <a:defRPr sz="1200" smtId="4294967295">
                <a:solidFill>
                  <a:srgbClr val="666666"/>
                </a:solidFill>
                <a:latin typeface="Arial"/>
              </a:defRPr>
            </a:pPr>
            <a:endParaRPr lang="fi-FI"/>
          </a:p>
        </c:txPr>
        <c:crossAx val="67451136"/>
        <c:crosses val="autoZero"/>
        <c:crossBetween val="between"/>
        <c:majorUnit val="1"/>
        <c:minorUnit val="1"/>
      </c:valAx>
      <c:valAx>
        <c:axId val="1536939728"/>
        <c:scaling>
          <c:orientation val="minMax"/>
          <c:max val="5"/>
          <c:min val="0"/>
        </c:scaling>
        <c:delete val="1"/>
        <c:axPos val="t"/>
        <c:majorGridlines>
          <c:spPr>
            <a:ln w="0"/>
          </c:spPr>
        </c:majorGridlines>
        <c:minorGridlines>
          <c:spPr>
            <a:ln w="0"/>
          </c:spPr>
        </c:minorGridlines>
        <c:numFmt formatCode="General" sourceLinked="1"/>
        <c:majorTickMark val="out"/>
        <c:minorTickMark val="none"/>
        <c:tickLblPos val="nextTo"/>
        <c:crossAx val="685137895"/>
        <c:crosses val="max"/>
        <c:crossBetween val="midCat"/>
        <c:majorUnit val="1"/>
        <c:minorUnit val="1"/>
      </c:valAx>
      <c:valAx>
        <c:axId val="685137895"/>
        <c:scaling>
          <c:orientation val="minMax"/>
          <c:max val="13"/>
          <c:min val="0"/>
        </c:scaling>
        <c:delete val="0"/>
        <c:axPos val="r"/>
        <c:majorGridlines/>
        <c:minorGridlines/>
        <c:numFmt formatCode="General" sourceLinked="1"/>
        <c:majorTickMark val="out"/>
        <c:minorTickMark val="none"/>
        <c:tickLblPos val="nextTo"/>
        <c:crossAx val="1536939728"/>
        <c:crosses val="max"/>
        <c:crossBetween val="midCat"/>
        <c:majorUnit val="0"/>
        <c:minorUnit val="0"/>
      </c:valAx>
    </c:plotArea>
    <c:plotVisOnly val="1"/>
    <c:dispBlanksAs val="zero"/>
    <c:showDLblsOverMax val="1"/>
  </c:chart>
  <c:txPr>
    <a:bodyPr/>
    <a:lstStyle/>
    <a:p>
      <a:pPr>
        <a:defRPr sz="1400" smtId="4294967295"/>
      </a:pPr>
      <a:endParaRPr lang="fi-FI"/>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Tyypin 1 diabetes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3F-4994-91B1-32C5765C7F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83F-4994-91B1-32C5765C7F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83F-4994-91B1-32C5765C7FD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83F-4994-91B1-32C5765C7FDD}"/>
              </c:ext>
            </c:extLst>
          </c:dPt>
          <c:cat>
            <c:strRef>
              <c:f>Taul1!$A$2:$A$5</c:f>
              <c:strCache>
                <c:ptCount val="4"/>
                <c:pt idx="0">
                  <c:v>Täysin samaa mieltä</c:v>
                </c:pt>
                <c:pt idx="1">
                  <c:v>Jokseenkin samaa mieltä</c:v>
                </c:pt>
                <c:pt idx="2">
                  <c:v>Jokseenkin eri mieltä</c:v>
                </c:pt>
                <c:pt idx="3">
                  <c:v>Täysin eri mieltä</c:v>
                </c:pt>
              </c:strCache>
            </c:strRef>
          </c:cat>
          <c:val>
            <c:numRef>
              <c:f>Taul1!$B$2:$B$5</c:f>
              <c:numCache>
                <c:formatCode>General</c:formatCode>
                <c:ptCount val="4"/>
                <c:pt idx="0">
                  <c:v>8.1999999999999993</c:v>
                </c:pt>
                <c:pt idx="1">
                  <c:v>33</c:v>
                </c:pt>
                <c:pt idx="2">
                  <c:v>12</c:v>
                </c:pt>
                <c:pt idx="3">
                  <c:v>11</c:v>
                </c:pt>
              </c:numCache>
            </c:numRef>
          </c:val>
          <c:extLst>
            <c:ext xmlns:c16="http://schemas.microsoft.com/office/drawing/2014/chart" uri="{C3380CC4-5D6E-409C-BE32-E72D297353CC}">
              <c16:uniqueId val="{00000000-C5F2-4740-809E-0C0DD45A357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Tyypin 2 diabetes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38-449E-B046-ADF1CC9A51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38-449E-B046-ADF1CC9A51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38-449E-B046-ADF1CC9A51C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B38-449E-B046-ADF1CC9A51CB}"/>
              </c:ext>
            </c:extLst>
          </c:dPt>
          <c:cat>
            <c:strRef>
              <c:f>Taul1!$A$2:$A$5</c:f>
              <c:strCache>
                <c:ptCount val="4"/>
                <c:pt idx="0">
                  <c:v>Täysin samaa mieltä</c:v>
                </c:pt>
                <c:pt idx="1">
                  <c:v>Jokseenkin samaa mieltä</c:v>
                </c:pt>
                <c:pt idx="2">
                  <c:v>Jokseenkin eri mieltä</c:v>
                </c:pt>
                <c:pt idx="3">
                  <c:v>Täysin eri mieltä</c:v>
                </c:pt>
              </c:strCache>
            </c:strRef>
          </c:cat>
          <c:val>
            <c:numRef>
              <c:f>Taul1!$B$2:$B$5</c:f>
              <c:numCache>
                <c:formatCode>General</c:formatCode>
                <c:ptCount val="4"/>
                <c:pt idx="0">
                  <c:v>8.1999999999999993</c:v>
                </c:pt>
                <c:pt idx="1">
                  <c:v>65</c:v>
                </c:pt>
                <c:pt idx="2">
                  <c:v>44</c:v>
                </c:pt>
                <c:pt idx="3">
                  <c:v>39</c:v>
                </c:pt>
              </c:numCache>
            </c:numRef>
          </c:val>
          <c:extLst>
            <c:ext xmlns:c16="http://schemas.microsoft.com/office/drawing/2014/chart" uri="{C3380CC4-5D6E-409C-BE32-E72D297353CC}">
              <c16:uniqueId val="{00000000-ADCA-4C95-AE97-51731FA734F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atin typeface="Lucida Sans" charset="0"/>
              </a:defRPr>
            </a:lvl1pPr>
          </a:lstStyle>
          <a:p>
            <a:endParaRPr lang="fi-FI"/>
          </a:p>
        </p:txBody>
      </p:sp>
      <p:sp>
        <p:nvSpPr>
          <p:cNvPr id="3" name="Päivämäärän paikkamerkki 2"/>
          <p:cNvSpPr>
            <a:spLocks noGrp="1"/>
          </p:cNvSpPr>
          <p:nvPr>
            <p:ph type="dt" idx="1"/>
          </p:nvPr>
        </p:nvSpPr>
        <p:spPr>
          <a:xfrm>
            <a:off x="3899900" y="0"/>
            <a:ext cx="2983495" cy="502676"/>
          </a:xfrm>
          <a:prstGeom prst="rect">
            <a:avLst/>
          </a:prstGeom>
        </p:spPr>
        <p:txBody>
          <a:bodyPr vert="horz" lIns="96588" tIns="48294" rIns="96588" bIns="48294" rtlCol="0"/>
          <a:lstStyle>
            <a:lvl1pPr algn="r">
              <a:defRPr sz="1300">
                <a:latin typeface="Lucida Sans" charset="0"/>
              </a:defRPr>
            </a:lvl1pPr>
          </a:lstStyle>
          <a:p>
            <a:fld id="{4C1B1679-A750-6141-8758-F8E71B643270}" type="datetimeFigureOut">
              <a:rPr lang="fi-FI" smtClean="0"/>
              <a:pPr/>
              <a:t>12.10.2021</a:t>
            </a:fld>
            <a:endParaRPr lang="fi-FI"/>
          </a:p>
        </p:txBody>
      </p:sp>
      <p:sp>
        <p:nvSpPr>
          <p:cNvPr id="4" name="Dian kuvan paikkamerkki 3"/>
          <p:cNvSpPr>
            <a:spLocks noGrp="1" noRot="1" noChangeAspect="1"/>
          </p:cNvSpPr>
          <p:nvPr>
            <p:ph type="sldImg" idx="2"/>
          </p:nvPr>
        </p:nvSpPr>
        <p:spPr>
          <a:xfrm>
            <a:off x="1189038" y="1252538"/>
            <a:ext cx="4506912" cy="3381375"/>
          </a:xfrm>
          <a:prstGeom prst="rect">
            <a:avLst/>
          </a:prstGeom>
          <a:noFill/>
          <a:ln w="12700">
            <a:solidFill>
              <a:prstClr val="black"/>
            </a:solidFill>
          </a:ln>
        </p:spPr>
        <p:txBody>
          <a:bodyPr vert="horz" lIns="96588" tIns="48294" rIns="96588" bIns="48294" rtlCol="0" anchor="ctr"/>
          <a:lstStyle/>
          <a:p>
            <a:endParaRPr lang="fi-FI"/>
          </a:p>
        </p:txBody>
      </p:sp>
      <p:sp>
        <p:nvSpPr>
          <p:cNvPr id="5" name="Huomautusten paikkamerkki 4"/>
          <p:cNvSpPr>
            <a:spLocks noGrp="1"/>
          </p:cNvSpPr>
          <p:nvPr>
            <p:ph type="body" sz="quarter" idx="3"/>
          </p:nvPr>
        </p:nvSpPr>
        <p:spPr>
          <a:xfrm>
            <a:off x="688499" y="4821506"/>
            <a:ext cx="5507990" cy="3944868"/>
          </a:xfrm>
          <a:prstGeom prst="rect">
            <a:avLst/>
          </a:prstGeom>
        </p:spPr>
        <p:txBody>
          <a:bodyPr vert="horz" lIns="96588" tIns="48294" rIns="96588" bIns="48294"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516039"/>
            <a:ext cx="2983495" cy="502674"/>
          </a:xfrm>
          <a:prstGeom prst="rect">
            <a:avLst/>
          </a:prstGeom>
        </p:spPr>
        <p:txBody>
          <a:bodyPr vert="horz" lIns="96588" tIns="48294" rIns="96588" bIns="48294" rtlCol="0" anchor="b"/>
          <a:lstStyle>
            <a:lvl1pPr algn="l">
              <a:defRPr sz="1300">
                <a:latin typeface="Lucida Sans" charset="0"/>
              </a:defRPr>
            </a:lvl1pPr>
          </a:lstStyle>
          <a:p>
            <a:endParaRPr lang="fi-FI"/>
          </a:p>
        </p:txBody>
      </p:sp>
      <p:sp>
        <p:nvSpPr>
          <p:cNvPr id="7" name="Dian numeron paikkamerkki 6"/>
          <p:cNvSpPr>
            <a:spLocks noGrp="1"/>
          </p:cNvSpPr>
          <p:nvPr>
            <p:ph type="sldNum" sz="quarter" idx="5"/>
          </p:nvPr>
        </p:nvSpPr>
        <p:spPr>
          <a:xfrm>
            <a:off x="3899900" y="9516039"/>
            <a:ext cx="2983495" cy="502674"/>
          </a:xfrm>
          <a:prstGeom prst="rect">
            <a:avLst/>
          </a:prstGeom>
        </p:spPr>
        <p:txBody>
          <a:bodyPr vert="horz" lIns="96588" tIns="48294" rIns="96588" bIns="48294" rtlCol="0" anchor="b"/>
          <a:lstStyle>
            <a:lvl1pPr algn="r">
              <a:defRPr sz="1300">
                <a:latin typeface="Lucida Sans" charset="0"/>
              </a:defRPr>
            </a:lvl1pPr>
          </a:lstStyle>
          <a:p>
            <a:fld id="{F2BD0EC4-ADF2-6A4B-BE9D-FCDE57BFAF00}" type="slidenum">
              <a:rPr lang="fi-FI" smtClean="0"/>
              <a:pPr/>
              <a:t>‹#›</a:t>
            </a:fld>
            <a:endParaRPr lang="fi-FI"/>
          </a:p>
        </p:txBody>
      </p:sp>
    </p:spTree>
    <p:extLst>
      <p:ext uri="{BB962C8B-B14F-4D97-AF65-F5344CB8AC3E}">
        <p14:creationId xmlns:p14="http://schemas.microsoft.com/office/powerpoint/2010/main" val="1099202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ucida Sans" charset="0"/>
        <a:ea typeface="+mn-ea"/>
        <a:cs typeface="+mn-cs"/>
      </a:defRPr>
    </a:lvl1pPr>
    <a:lvl2pPr marL="457200" algn="l" defTabSz="914400" rtl="0" eaLnBrk="1" latinLnBrk="0" hangingPunct="1">
      <a:defRPr sz="1200" kern="1200">
        <a:solidFill>
          <a:schemeClr val="tx1"/>
        </a:solidFill>
        <a:latin typeface="Lucida Sans" charset="0"/>
        <a:ea typeface="+mn-ea"/>
        <a:cs typeface="+mn-cs"/>
      </a:defRPr>
    </a:lvl2pPr>
    <a:lvl3pPr marL="914400" algn="l" defTabSz="914400" rtl="0" eaLnBrk="1" latinLnBrk="0" hangingPunct="1">
      <a:defRPr sz="1200" kern="1200">
        <a:solidFill>
          <a:schemeClr val="tx1"/>
        </a:solidFill>
        <a:latin typeface="Lucida Sans" charset="0"/>
        <a:ea typeface="+mn-ea"/>
        <a:cs typeface="+mn-cs"/>
      </a:defRPr>
    </a:lvl3pPr>
    <a:lvl4pPr marL="1371600" algn="l" defTabSz="914400" rtl="0" eaLnBrk="1" latinLnBrk="0" hangingPunct="1">
      <a:defRPr sz="1200" kern="1200">
        <a:solidFill>
          <a:schemeClr val="tx1"/>
        </a:solidFill>
        <a:latin typeface="Lucida Sans" charset="0"/>
        <a:ea typeface="+mn-ea"/>
        <a:cs typeface="+mn-cs"/>
      </a:defRPr>
    </a:lvl4pPr>
    <a:lvl5pPr marL="1828800" algn="l" defTabSz="914400" rtl="0" eaLnBrk="1" latinLnBrk="0" hangingPunct="1">
      <a:defRPr sz="1200" kern="1200">
        <a:solidFill>
          <a:schemeClr val="tx1"/>
        </a:solidFill>
        <a:latin typeface="Lucida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_1">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9534" y="-3700"/>
            <a:ext cx="4574466" cy="6861700"/>
          </a:xfrm>
          <a:prstGeom prst="rect">
            <a:avLst/>
          </a:prstGeom>
        </p:spPr>
      </p:pic>
      <p:sp>
        <p:nvSpPr>
          <p:cNvPr id="4" name="Päivämäärän paikkamerkki 3"/>
          <p:cNvSpPr>
            <a:spLocks noGrp="1"/>
          </p:cNvSpPr>
          <p:nvPr>
            <p:ph type="dt" sz="half" idx="10"/>
          </p:nvPr>
        </p:nvSpPr>
        <p:spPr>
          <a:xfrm>
            <a:off x="522118" y="6254474"/>
            <a:ext cx="2611582" cy="365125"/>
          </a:xfrm>
        </p:spPr>
        <p:txBody>
          <a:bodyPr/>
          <a:lstStyle>
            <a:lvl1pPr algn="l">
              <a:defRPr/>
            </a:lvl1pPr>
          </a:lstStyle>
          <a:p>
            <a:fld id="{00618D17-6C55-D84C-8DFF-09D476493556}" type="datetime1">
              <a:rPr lang="fi-FI" smtClean="0"/>
              <a:pPr/>
              <a:t>12.10.2021</a:t>
            </a:fld>
            <a:endParaRPr lang="fi-FI"/>
          </a:p>
        </p:txBody>
      </p:sp>
      <p:pic>
        <p:nvPicPr>
          <p:cNvPr id="7" name="Kuva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118" y="893435"/>
            <a:ext cx="2353442" cy="424725"/>
          </a:xfrm>
          <a:prstGeom prst="rect">
            <a:avLst/>
          </a:prstGeom>
        </p:spPr>
      </p:pic>
      <p:sp>
        <p:nvSpPr>
          <p:cNvPr id="5" name="Otsikko 4"/>
          <p:cNvSpPr>
            <a:spLocks noGrp="1"/>
          </p:cNvSpPr>
          <p:nvPr>
            <p:ph type="title"/>
          </p:nvPr>
        </p:nvSpPr>
        <p:spPr>
          <a:xfrm>
            <a:off x="429045" y="1318160"/>
            <a:ext cx="4893030" cy="2052925"/>
          </a:xfrm>
        </p:spPr>
        <p:txBody>
          <a:bodyPr/>
          <a:lstStyle/>
          <a:p>
            <a:r>
              <a:rPr lang="fi-FI"/>
              <a:t>Muokkaa perustyylejä naps.</a:t>
            </a:r>
            <a:endParaRPr lang="sv-SE"/>
          </a:p>
        </p:txBody>
      </p:sp>
      <p:sp>
        <p:nvSpPr>
          <p:cNvPr id="6" name="Alaotsikko 2"/>
          <p:cNvSpPr>
            <a:spLocks noGrp="1"/>
          </p:cNvSpPr>
          <p:nvPr>
            <p:ph type="subTitle" idx="1"/>
          </p:nvPr>
        </p:nvSpPr>
        <p:spPr>
          <a:xfrm>
            <a:off x="429045" y="3768734"/>
            <a:ext cx="3827670" cy="2333798"/>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Tree>
    <p:extLst>
      <p:ext uri="{BB962C8B-B14F-4D97-AF65-F5344CB8AC3E}">
        <p14:creationId xmlns:p14="http://schemas.microsoft.com/office/powerpoint/2010/main" val="1660859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sisältö ja kuv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0" y="2967277"/>
            <a:ext cx="8229600" cy="1143000"/>
          </a:xfrm>
        </p:spPr>
        <p:txBody>
          <a:bodyPr>
            <a:normAutofit/>
          </a:bodyPr>
          <a:lstStyle>
            <a:lvl1pPr algn="l">
              <a:defRPr sz="3200" b="1">
                <a:solidFill>
                  <a:schemeClr val="tx2"/>
                </a:solidFill>
              </a:defRPr>
            </a:lvl1pPr>
          </a:lstStyle>
          <a:p>
            <a:r>
              <a:rPr lang="fi-FI"/>
              <a:t>Muokkaa perustyylejä naps.</a:t>
            </a:r>
          </a:p>
        </p:txBody>
      </p:sp>
      <p:sp>
        <p:nvSpPr>
          <p:cNvPr id="3" name="Sisällön paikkamerkki 2"/>
          <p:cNvSpPr>
            <a:spLocks noGrp="1"/>
          </p:cNvSpPr>
          <p:nvPr>
            <p:ph idx="1"/>
          </p:nvPr>
        </p:nvSpPr>
        <p:spPr>
          <a:xfrm>
            <a:off x="457200" y="4110277"/>
            <a:ext cx="8229600" cy="2063511"/>
          </a:xfrm>
        </p:spPr>
        <p:txBody>
          <a:bodyPr/>
          <a:lstStyle>
            <a:lvl1pPr>
              <a:defRPr sz="24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CB74186-510E-124E-99E8-699DB2F7601C}" type="datetime1">
              <a:rPr lang="fi-FI" smtClean="0"/>
              <a:t>12.10.2021</a:t>
            </a:fld>
            <a:endParaRPr lang="fi-FI"/>
          </a:p>
        </p:txBody>
      </p:sp>
      <p:sp>
        <p:nvSpPr>
          <p:cNvPr id="6" name="Dian numeron paikkamerkki 5"/>
          <p:cNvSpPr>
            <a:spLocks noGrp="1"/>
          </p:cNvSpPr>
          <p:nvPr>
            <p:ph type="sldNum" sz="quarter" idx="12"/>
          </p:nvPr>
        </p:nvSpPr>
        <p:spPr/>
        <p:txBody>
          <a:bodyPr/>
          <a:lstStyle/>
          <a:p>
            <a:fld id="{8DAA4B0D-608F-E540-84FF-B8B1DF83606D}" type="slidenum">
              <a:rPr lang="fi-FI" smtClean="0"/>
              <a:t>‹#›</a:t>
            </a:fld>
            <a:endParaRPr lang="fi-FI"/>
          </a:p>
        </p:txBody>
      </p:sp>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600" y="6463105"/>
            <a:ext cx="840113" cy="151615"/>
          </a:xfrm>
          <a:prstGeom prst="rect">
            <a:avLst/>
          </a:prstGeom>
        </p:spPr>
      </p:pic>
      <p:cxnSp>
        <p:nvCxnSpPr>
          <p:cNvPr id="8" name="Suora yhdysviiva 7"/>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457200" y="0"/>
            <a:ext cx="8229600" cy="2740025"/>
          </a:xfrm>
        </p:spPr>
        <p:txBody>
          <a:bodyPr/>
          <a:lstStyle/>
          <a:p>
            <a:endParaRPr lang="sv-FI"/>
          </a:p>
        </p:txBody>
      </p:sp>
    </p:spTree>
    <p:extLst>
      <p:ext uri="{BB962C8B-B14F-4D97-AF65-F5344CB8AC3E}">
        <p14:creationId xmlns:p14="http://schemas.microsoft.com/office/powerpoint/2010/main" val="2864907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sisältö ja kuva 2">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4152281" cy="1143000"/>
          </a:xfrm>
        </p:spPr>
        <p:txBody>
          <a:bodyPr>
            <a:normAutofit/>
          </a:bodyPr>
          <a:lstStyle>
            <a:lvl1pPr algn="l">
              <a:defRPr sz="3200" b="1">
                <a:solidFill>
                  <a:schemeClr val="tx2"/>
                </a:solidFill>
              </a:defRPr>
            </a:lvl1pPr>
          </a:lstStyle>
          <a:p>
            <a:r>
              <a:rPr lang="fi-FI"/>
              <a:t>Muokkaa perustyylejä naps.</a:t>
            </a:r>
          </a:p>
        </p:txBody>
      </p:sp>
      <p:sp>
        <p:nvSpPr>
          <p:cNvPr id="3" name="Sisällön paikkamerkki 2"/>
          <p:cNvSpPr>
            <a:spLocks noGrp="1"/>
          </p:cNvSpPr>
          <p:nvPr>
            <p:ph idx="1"/>
          </p:nvPr>
        </p:nvSpPr>
        <p:spPr>
          <a:xfrm>
            <a:off x="457200" y="1600200"/>
            <a:ext cx="4152281" cy="4525963"/>
          </a:xfrm>
        </p:spPr>
        <p:txBody>
          <a:bodyPr/>
          <a:lstStyle>
            <a:lvl1pPr>
              <a:defRPr sz="24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CB74186-510E-124E-99E8-699DB2F7601C}" type="datetime1">
              <a:rPr lang="fi-FI" smtClean="0"/>
              <a:t>12.10.2021</a:t>
            </a:fld>
            <a:endParaRPr lang="fi-FI"/>
          </a:p>
        </p:txBody>
      </p:sp>
      <p:sp>
        <p:nvSpPr>
          <p:cNvPr id="6" name="Dian numeron paikkamerkki 5"/>
          <p:cNvSpPr>
            <a:spLocks noGrp="1"/>
          </p:cNvSpPr>
          <p:nvPr>
            <p:ph type="sldNum" sz="quarter" idx="12"/>
          </p:nvPr>
        </p:nvSpPr>
        <p:spPr/>
        <p:txBody>
          <a:bodyPr/>
          <a:lstStyle/>
          <a:p>
            <a:fld id="{8DAA4B0D-608F-E540-84FF-B8B1DF83606D}" type="slidenum">
              <a:rPr lang="fi-FI" smtClean="0"/>
              <a:t>‹#›</a:t>
            </a:fld>
            <a:endParaRPr lang="fi-FI"/>
          </a:p>
        </p:txBody>
      </p:sp>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600" y="6463105"/>
            <a:ext cx="840113" cy="151615"/>
          </a:xfrm>
          <a:prstGeom prst="rect">
            <a:avLst/>
          </a:prstGeom>
        </p:spPr>
      </p:pic>
      <p:cxnSp>
        <p:nvCxnSpPr>
          <p:cNvPr id="8" name="Suora yhdysviiva 7"/>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5197475" y="0"/>
            <a:ext cx="3575050" cy="6126163"/>
          </a:xfrm>
        </p:spPr>
        <p:txBody>
          <a:bodyPr/>
          <a:lstStyle/>
          <a:p>
            <a:endParaRPr lang="sv-FI"/>
          </a:p>
        </p:txBody>
      </p:sp>
    </p:spTree>
    <p:extLst>
      <p:ext uri="{BB962C8B-B14F-4D97-AF65-F5344CB8AC3E}">
        <p14:creationId xmlns:p14="http://schemas.microsoft.com/office/powerpoint/2010/main" val="2048054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sisältö ja kaksi kuva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4152281" cy="1143000"/>
          </a:xfrm>
        </p:spPr>
        <p:txBody>
          <a:bodyPr>
            <a:normAutofit/>
          </a:bodyPr>
          <a:lstStyle>
            <a:lvl1pPr algn="l">
              <a:defRPr sz="3200" b="1">
                <a:solidFill>
                  <a:schemeClr val="tx2"/>
                </a:solidFill>
              </a:defRPr>
            </a:lvl1pPr>
          </a:lstStyle>
          <a:p>
            <a:r>
              <a:rPr lang="fi-FI"/>
              <a:t>Muokkaa perustyylejä naps.</a:t>
            </a:r>
          </a:p>
        </p:txBody>
      </p:sp>
      <p:sp>
        <p:nvSpPr>
          <p:cNvPr id="3" name="Sisällön paikkamerkki 2"/>
          <p:cNvSpPr>
            <a:spLocks noGrp="1"/>
          </p:cNvSpPr>
          <p:nvPr>
            <p:ph idx="1"/>
          </p:nvPr>
        </p:nvSpPr>
        <p:spPr>
          <a:xfrm>
            <a:off x="457200" y="1600200"/>
            <a:ext cx="4152281" cy="4525963"/>
          </a:xfrm>
        </p:spPr>
        <p:txBody>
          <a:bodyPr/>
          <a:lstStyle>
            <a:lvl1pPr>
              <a:defRPr sz="24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CB74186-510E-124E-99E8-699DB2F7601C}" type="datetime1">
              <a:rPr lang="fi-FI" smtClean="0"/>
              <a:t>12.10.2021</a:t>
            </a:fld>
            <a:endParaRPr lang="fi-FI"/>
          </a:p>
        </p:txBody>
      </p:sp>
      <p:sp>
        <p:nvSpPr>
          <p:cNvPr id="6" name="Dian numeron paikkamerkki 5"/>
          <p:cNvSpPr>
            <a:spLocks noGrp="1"/>
          </p:cNvSpPr>
          <p:nvPr>
            <p:ph type="sldNum" sz="quarter" idx="12"/>
          </p:nvPr>
        </p:nvSpPr>
        <p:spPr/>
        <p:txBody>
          <a:bodyPr/>
          <a:lstStyle/>
          <a:p>
            <a:fld id="{8DAA4B0D-608F-E540-84FF-B8B1DF83606D}" type="slidenum">
              <a:rPr lang="fi-FI" smtClean="0"/>
              <a:t>‹#›</a:t>
            </a:fld>
            <a:endParaRPr lang="fi-FI"/>
          </a:p>
        </p:txBody>
      </p:sp>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600" y="6463105"/>
            <a:ext cx="840113" cy="151615"/>
          </a:xfrm>
          <a:prstGeom prst="rect">
            <a:avLst/>
          </a:prstGeom>
        </p:spPr>
      </p:pic>
      <p:cxnSp>
        <p:nvCxnSpPr>
          <p:cNvPr id="8" name="Suora yhdysviiva 7"/>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5197475" y="0"/>
            <a:ext cx="3575050" cy="3021871"/>
          </a:xfrm>
        </p:spPr>
        <p:txBody>
          <a:bodyPr/>
          <a:lstStyle/>
          <a:p>
            <a:endParaRPr lang="sv-FI"/>
          </a:p>
        </p:txBody>
      </p:sp>
      <p:sp>
        <p:nvSpPr>
          <p:cNvPr id="12" name="Picture Placeholder 11"/>
          <p:cNvSpPr>
            <a:spLocks noGrp="1"/>
          </p:cNvSpPr>
          <p:nvPr>
            <p:ph type="pic" sz="quarter" idx="14"/>
          </p:nvPr>
        </p:nvSpPr>
        <p:spPr>
          <a:xfrm>
            <a:off x="5197475" y="3244850"/>
            <a:ext cx="3575050" cy="2881313"/>
          </a:xfrm>
        </p:spPr>
        <p:txBody>
          <a:bodyPr/>
          <a:lstStyle/>
          <a:p>
            <a:endParaRPr lang="sv-FI"/>
          </a:p>
        </p:txBody>
      </p:sp>
    </p:spTree>
    <p:extLst>
      <p:ext uri="{BB962C8B-B14F-4D97-AF65-F5344CB8AC3E}">
        <p14:creationId xmlns:p14="http://schemas.microsoft.com/office/powerpoint/2010/main" val="1555166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56E6165D-65ED-D849-A7D2-425480CDCDE1}" type="datetime1">
              <a:rPr lang="fi-FI" smtClean="0"/>
              <a:t>12.10.2021</a:t>
            </a:fld>
            <a:endParaRPr lang="fi-FI"/>
          </a:p>
        </p:txBody>
      </p:sp>
      <p:sp>
        <p:nvSpPr>
          <p:cNvPr id="7" name="Dian numeron paikkamerkki 6"/>
          <p:cNvSpPr>
            <a:spLocks noGrp="1"/>
          </p:cNvSpPr>
          <p:nvPr>
            <p:ph type="sldNum" sz="quarter" idx="12"/>
          </p:nvPr>
        </p:nvSpPr>
        <p:spPr/>
        <p:txBody>
          <a:bodyPr/>
          <a:lstStyle/>
          <a:p>
            <a:fld id="{8DAA4B0D-608F-E540-84FF-B8B1DF83606D}" type="slidenum">
              <a:rPr lang="fi-FI" smtClean="0"/>
              <a:t>‹#›</a:t>
            </a:fld>
            <a:endParaRPr lang="fi-FI"/>
          </a:p>
        </p:txBody>
      </p:sp>
      <p:cxnSp>
        <p:nvCxnSpPr>
          <p:cNvPr id="8" name="Suora yhdysviiva 7"/>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898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1079C623-EA51-6648-B496-516114CDB20B}" type="datetime1">
              <a:rPr lang="fi-FI" smtClean="0"/>
              <a:t>12.10.2021</a:t>
            </a:fld>
            <a:endParaRPr lang="fi-FI"/>
          </a:p>
        </p:txBody>
      </p:sp>
      <p:sp>
        <p:nvSpPr>
          <p:cNvPr id="9" name="Dian numeron paikkamerkki 8"/>
          <p:cNvSpPr>
            <a:spLocks noGrp="1"/>
          </p:cNvSpPr>
          <p:nvPr>
            <p:ph type="sldNum" sz="quarter" idx="12"/>
          </p:nvPr>
        </p:nvSpPr>
        <p:spPr/>
        <p:txBody>
          <a:bodyPr/>
          <a:lstStyle/>
          <a:p>
            <a:fld id="{8DAA4B0D-608F-E540-84FF-B8B1DF83606D}" type="slidenum">
              <a:rPr lang="fi-FI" smtClean="0"/>
              <a:t>‹#›</a:t>
            </a:fld>
            <a:endParaRPr lang="fi-FI"/>
          </a:p>
        </p:txBody>
      </p:sp>
      <p:cxnSp>
        <p:nvCxnSpPr>
          <p:cNvPr id="10" name="Suora yhdysviiva 9"/>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591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DA4000BD-128C-BC41-9675-2B58D1100812}" type="datetime1">
              <a:rPr lang="fi-FI" smtClean="0"/>
              <a:t>12.10.2021</a:t>
            </a:fld>
            <a:endParaRPr lang="fi-FI"/>
          </a:p>
        </p:txBody>
      </p:sp>
      <p:sp>
        <p:nvSpPr>
          <p:cNvPr id="5" name="Dian numeron paikkamerkki 4"/>
          <p:cNvSpPr>
            <a:spLocks noGrp="1"/>
          </p:cNvSpPr>
          <p:nvPr>
            <p:ph type="sldNum" sz="quarter" idx="12"/>
          </p:nvPr>
        </p:nvSpPr>
        <p:spPr/>
        <p:txBody>
          <a:bodyPr/>
          <a:lstStyle/>
          <a:p>
            <a:fld id="{8DAA4B0D-608F-E540-84FF-B8B1DF83606D}" type="slidenum">
              <a:rPr lang="fi-FI" smtClean="0"/>
              <a:t>‹#›</a:t>
            </a:fld>
            <a:endParaRPr lang="fi-FI"/>
          </a:p>
        </p:txBody>
      </p:sp>
      <p:cxnSp>
        <p:nvCxnSpPr>
          <p:cNvPr id="6" name="Suora yhdysviiva 5"/>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23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72532C4-2A84-4B40-9B8C-AFD23031D111}" type="datetime1">
              <a:rPr lang="fi-FI" smtClean="0"/>
              <a:t>12.10.2021</a:t>
            </a:fld>
            <a:endParaRPr lang="fi-FI"/>
          </a:p>
        </p:txBody>
      </p:sp>
      <p:sp>
        <p:nvSpPr>
          <p:cNvPr id="4" name="Dian numeron paikkamerkki 3"/>
          <p:cNvSpPr>
            <a:spLocks noGrp="1"/>
          </p:cNvSpPr>
          <p:nvPr>
            <p:ph type="sldNum" sz="quarter" idx="12"/>
          </p:nvPr>
        </p:nvSpPr>
        <p:spPr/>
        <p:txBody>
          <a:bodyPr/>
          <a:lstStyle/>
          <a:p>
            <a:fld id="{8DAA4B0D-608F-E540-84FF-B8B1DF83606D}" type="slidenum">
              <a:rPr lang="fi-FI" smtClean="0"/>
              <a:t>‹#›</a:t>
            </a:fld>
            <a:endParaRPr lang="fi-FI"/>
          </a:p>
        </p:txBody>
      </p:sp>
      <p:cxnSp>
        <p:nvCxnSpPr>
          <p:cNvPr id="5" name="Suora yhdysviiva 4"/>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199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E14B34C7-38D7-864F-AEF9-36D298467052}" type="datetime1">
              <a:rPr lang="fi-FI" smtClean="0"/>
              <a:t>12.10.2021</a:t>
            </a:fld>
            <a:endParaRPr lang="fi-FI"/>
          </a:p>
        </p:txBody>
      </p:sp>
      <p:sp>
        <p:nvSpPr>
          <p:cNvPr id="7" name="Dian numeron paikkamerkki 6"/>
          <p:cNvSpPr>
            <a:spLocks noGrp="1"/>
          </p:cNvSpPr>
          <p:nvPr>
            <p:ph type="sldNum" sz="quarter" idx="12"/>
          </p:nvPr>
        </p:nvSpPr>
        <p:spPr/>
        <p:txBody>
          <a:bodyPr/>
          <a:lstStyle/>
          <a:p>
            <a:fld id="{8DAA4B0D-608F-E540-84FF-B8B1DF83606D}" type="slidenum">
              <a:rPr lang="fi-FI" smtClean="0"/>
              <a:t>‹#›</a:t>
            </a:fld>
            <a:endParaRPr lang="fi-FI"/>
          </a:p>
        </p:txBody>
      </p:sp>
      <p:cxnSp>
        <p:nvCxnSpPr>
          <p:cNvPr id="8" name="Suora yhdysviiva 7"/>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557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Henkilö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BD7D9B8D-FDA4-454A-A422-E225AB715841}" type="datetime1">
              <a:rPr lang="fi-FI" smtClean="0"/>
              <a:t>12.10.2021</a:t>
            </a:fld>
            <a:endParaRPr lang="fi-FI"/>
          </a:p>
        </p:txBody>
      </p:sp>
      <p:sp>
        <p:nvSpPr>
          <p:cNvPr id="7" name="Dian numeron paikkamerkki 6"/>
          <p:cNvSpPr>
            <a:spLocks noGrp="1"/>
          </p:cNvSpPr>
          <p:nvPr>
            <p:ph type="sldNum" sz="quarter" idx="12"/>
          </p:nvPr>
        </p:nvSpPr>
        <p:spPr/>
        <p:txBody>
          <a:bodyPr/>
          <a:lstStyle/>
          <a:p>
            <a:fld id="{8DAA4B0D-608F-E540-84FF-B8B1DF83606D}" type="slidenum">
              <a:rPr lang="fi-FI" smtClean="0"/>
              <a:t>‹#›</a:t>
            </a:fld>
            <a:endParaRPr lang="fi-FI"/>
          </a:p>
        </p:txBody>
      </p:sp>
      <p:cxnSp>
        <p:nvCxnSpPr>
          <p:cNvPr id="8" name="Suora yhdysviiva 7"/>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280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5A5FA80C-E8B7-6343-B761-12E1E7C10523}" type="datetime1">
              <a:rPr lang="fi-FI" smtClean="0"/>
              <a:t>12.10.2021</a:t>
            </a:fld>
            <a:endParaRPr lang="fi-FI"/>
          </a:p>
        </p:txBody>
      </p:sp>
      <p:sp>
        <p:nvSpPr>
          <p:cNvPr id="6" name="Dian numeron paikkamerkki 5"/>
          <p:cNvSpPr>
            <a:spLocks noGrp="1"/>
          </p:cNvSpPr>
          <p:nvPr>
            <p:ph type="sldNum" sz="quarter" idx="12"/>
          </p:nvPr>
        </p:nvSpPr>
        <p:spPr/>
        <p:txBody>
          <a:bodyPr/>
          <a:lstStyle/>
          <a:p>
            <a:fld id="{8DAA4B0D-608F-E540-84FF-B8B1DF83606D}" type="slidenum">
              <a:rPr lang="fi-FI" smtClean="0"/>
              <a:t>‹#›</a:t>
            </a:fld>
            <a:endParaRPr lang="fi-FI"/>
          </a:p>
        </p:txBody>
      </p:sp>
      <p:cxnSp>
        <p:nvCxnSpPr>
          <p:cNvPr id="7" name="Suora yhdysviiva 6"/>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3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_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9788" y="352475"/>
            <a:ext cx="4794211" cy="6496220"/>
          </a:xfrm>
          <a:prstGeom prst="rect">
            <a:avLst/>
          </a:prstGeom>
        </p:spPr>
      </p:pic>
      <p:sp>
        <p:nvSpPr>
          <p:cNvPr id="4" name="Päivämäärän paikkamerkki 3"/>
          <p:cNvSpPr>
            <a:spLocks noGrp="1"/>
          </p:cNvSpPr>
          <p:nvPr>
            <p:ph type="dt" sz="half" idx="10"/>
          </p:nvPr>
        </p:nvSpPr>
        <p:spPr>
          <a:xfrm>
            <a:off x="522118" y="6254474"/>
            <a:ext cx="2611582" cy="365125"/>
          </a:xfrm>
        </p:spPr>
        <p:txBody>
          <a:bodyPr/>
          <a:lstStyle>
            <a:lvl1pPr algn="l">
              <a:defRPr/>
            </a:lvl1pPr>
          </a:lstStyle>
          <a:p>
            <a:fld id="{00618D17-6C55-D84C-8DFF-09D476493556}" type="datetime1">
              <a:rPr lang="fi-FI" smtClean="0"/>
              <a:pPr/>
              <a:t>12.10.2021</a:t>
            </a:fld>
            <a:endParaRPr lang="fi-FI"/>
          </a:p>
        </p:txBody>
      </p:sp>
      <p:pic>
        <p:nvPicPr>
          <p:cNvPr id="7" name="Kuva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118" y="893435"/>
            <a:ext cx="2353442" cy="424725"/>
          </a:xfrm>
          <a:prstGeom prst="rect">
            <a:avLst/>
          </a:prstGeom>
        </p:spPr>
      </p:pic>
      <p:sp>
        <p:nvSpPr>
          <p:cNvPr id="5" name="Otsikko 4"/>
          <p:cNvSpPr>
            <a:spLocks noGrp="1"/>
          </p:cNvSpPr>
          <p:nvPr>
            <p:ph type="title"/>
          </p:nvPr>
        </p:nvSpPr>
        <p:spPr>
          <a:xfrm>
            <a:off x="429045" y="1318160"/>
            <a:ext cx="4893030" cy="2052925"/>
          </a:xfrm>
        </p:spPr>
        <p:txBody>
          <a:bodyPr/>
          <a:lstStyle/>
          <a:p>
            <a:r>
              <a:rPr lang="fi-FI"/>
              <a:t>Muokkaa perustyylejä naps.</a:t>
            </a:r>
            <a:endParaRPr lang="sv-SE"/>
          </a:p>
        </p:txBody>
      </p:sp>
      <p:sp>
        <p:nvSpPr>
          <p:cNvPr id="6" name="Alaotsikko 2"/>
          <p:cNvSpPr>
            <a:spLocks noGrp="1"/>
          </p:cNvSpPr>
          <p:nvPr>
            <p:ph type="subTitle" idx="1"/>
          </p:nvPr>
        </p:nvSpPr>
        <p:spPr>
          <a:xfrm>
            <a:off x="429045" y="3768734"/>
            <a:ext cx="3827670" cy="2333798"/>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Tree>
    <p:extLst>
      <p:ext uri="{BB962C8B-B14F-4D97-AF65-F5344CB8AC3E}">
        <p14:creationId xmlns:p14="http://schemas.microsoft.com/office/powerpoint/2010/main" val="3471615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971BD6B-EC10-2449-92A4-771716E4E49A}" type="datetime1">
              <a:rPr lang="fi-FI" smtClean="0"/>
              <a:t>12.10.2021</a:t>
            </a:fld>
            <a:endParaRPr lang="fi-FI"/>
          </a:p>
        </p:txBody>
      </p:sp>
      <p:sp>
        <p:nvSpPr>
          <p:cNvPr id="6" name="Dian numeron paikkamerkki 5"/>
          <p:cNvSpPr>
            <a:spLocks noGrp="1"/>
          </p:cNvSpPr>
          <p:nvPr>
            <p:ph type="sldNum" sz="quarter" idx="12"/>
          </p:nvPr>
        </p:nvSpPr>
        <p:spPr/>
        <p:txBody>
          <a:bodyPr/>
          <a:lstStyle/>
          <a:p>
            <a:fld id="{8DAA4B0D-608F-E540-84FF-B8B1DF83606D}" type="slidenum">
              <a:rPr lang="fi-FI" smtClean="0"/>
              <a:t>‹#›</a:t>
            </a:fld>
            <a:endParaRPr lang="fi-FI"/>
          </a:p>
        </p:txBody>
      </p:sp>
      <p:cxnSp>
        <p:nvCxnSpPr>
          <p:cNvPr id="7" name="Suora yhdysviiva 6"/>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398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0" y="0"/>
            <a:ext cx="4572000" cy="6858000"/>
          </a:xfrm>
          <a:prstGeom prst="rect">
            <a:avLst/>
          </a:prstGeom>
        </p:spPr>
      </p:pic>
      <p:sp>
        <p:nvSpPr>
          <p:cNvPr id="4" name="Päivämäärän paikkamerkki 3"/>
          <p:cNvSpPr>
            <a:spLocks noGrp="1"/>
          </p:cNvSpPr>
          <p:nvPr>
            <p:ph type="dt" sz="half" idx="10"/>
          </p:nvPr>
        </p:nvSpPr>
        <p:spPr>
          <a:xfrm>
            <a:off x="522118" y="6254474"/>
            <a:ext cx="2611582" cy="365125"/>
          </a:xfrm>
        </p:spPr>
        <p:txBody>
          <a:bodyPr/>
          <a:lstStyle>
            <a:lvl1pPr algn="l">
              <a:defRPr/>
            </a:lvl1pPr>
          </a:lstStyle>
          <a:p>
            <a:fld id="{00618D17-6C55-D84C-8DFF-09D476493556}" type="datetime1">
              <a:rPr lang="fi-FI" smtClean="0"/>
              <a:pPr/>
              <a:t>12.10.2021</a:t>
            </a:fld>
            <a:endParaRPr lang="fi-FI"/>
          </a:p>
        </p:txBody>
      </p:sp>
      <p:pic>
        <p:nvPicPr>
          <p:cNvPr id="7" name="Kuva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118" y="893435"/>
            <a:ext cx="2353442" cy="424725"/>
          </a:xfrm>
          <a:prstGeom prst="rect">
            <a:avLst/>
          </a:prstGeom>
        </p:spPr>
      </p:pic>
      <p:sp>
        <p:nvSpPr>
          <p:cNvPr id="5" name="Otsikko 4"/>
          <p:cNvSpPr>
            <a:spLocks noGrp="1"/>
          </p:cNvSpPr>
          <p:nvPr>
            <p:ph type="title"/>
          </p:nvPr>
        </p:nvSpPr>
        <p:spPr>
          <a:xfrm>
            <a:off x="429045" y="1318160"/>
            <a:ext cx="4893030" cy="2052925"/>
          </a:xfrm>
        </p:spPr>
        <p:txBody>
          <a:bodyPr/>
          <a:lstStyle/>
          <a:p>
            <a:r>
              <a:rPr lang="fi-FI"/>
              <a:t>Muokkaa perustyylejä naps.</a:t>
            </a:r>
            <a:endParaRPr lang="sv-SE"/>
          </a:p>
        </p:txBody>
      </p:sp>
      <p:sp>
        <p:nvSpPr>
          <p:cNvPr id="6" name="Alaotsikko 2"/>
          <p:cNvSpPr>
            <a:spLocks noGrp="1"/>
          </p:cNvSpPr>
          <p:nvPr>
            <p:ph type="subTitle" idx="1"/>
          </p:nvPr>
        </p:nvSpPr>
        <p:spPr>
          <a:xfrm>
            <a:off x="429045" y="3768734"/>
            <a:ext cx="3827670" cy="2333798"/>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3" name="TextBox 2"/>
          <p:cNvSpPr txBox="1"/>
          <p:nvPr userDrawn="1"/>
        </p:nvSpPr>
        <p:spPr>
          <a:xfrm>
            <a:off x="10465404" y="917144"/>
            <a:ext cx="184666" cy="369332"/>
          </a:xfrm>
          <a:prstGeom prst="rect">
            <a:avLst/>
          </a:prstGeom>
          <a:noFill/>
        </p:spPr>
        <p:txBody>
          <a:bodyPr wrap="none" rtlCol="0">
            <a:spAutoFit/>
          </a:bodyPr>
          <a:lstStyle/>
          <a:p>
            <a:endParaRPr lang="sv-FI"/>
          </a:p>
        </p:txBody>
      </p:sp>
      <p:sp>
        <p:nvSpPr>
          <p:cNvPr id="8" name="TextBox 7"/>
          <p:cNvSpPr txBox="1"/>
          <p:nvPr userDrawn="1"/>
        </p:nvSpPr>
        <p:spPr>
          <a:xfrm>
            <a:off x="10712341" y="3186486"/>
            <a:ext cx="184666" cy="369332"/>
          </a:xfrm>
          <a:prstGeom prst="rect">
            <a:avLst/>
          </a:prstGeom>
          <a:noFill/>
        </p:spPr>
        <p:txBody>
          <a:bodyPr wrap="none" rtlCol="0">
            <a:spAutoFit/>
          </a:bodyPr>
          <a:lstStyle/>
          <a:p>
            <a:endParaRPr lang="sv-FI"/>
          </a:p>
        </p:txBody>
      </p:sp>
    </p:spTree>
    <p:extLst>
      <p:ext uri="{BB962C8B-B14F-4D97-AF65-F5344CB8AC3E}">
        <p14:creationId xmlns:p14="http://schemas.microsoft.com/office/powerpoint/2010/main" val="3077056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_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13191" y="-11875"/>
            <a:ext cx="5730808" cy="6875813"/>
          </a:xfrm>
          <a:prstGeom prst="rect">
            <a:avLst/>
          </a:prstGeom>
        </p:spPr>
      </p:pic>
      <p:sp>
        <p:nvSpPr>
          <p:cNvPr id="4" name="Päivämäärän paikkamerkki 3"/>
          <p:cNvSpPr>
            <a:spLocks noGrp="1"/>
          </p:cNvSpPr>
          <p:nvPr>
            <p:ph type="dt" sz="half" idx="10"/>
          </p:nvPr>
        </p:nvSpPr>
        <p:spPr>
          <a:xfrm>
            <a:off x="522118" y="6254474"/>
            <a:ext cx="2611582" cy="365125"/>
          </a:xfrm>
        </p:spPr>
        <p:txBody>
          <a:bodyPr/>
          <a:lstStyle>
            <a:lvl1pPr algn="l">
              <a:defRPr/>
            </a:lvl1pPr>
          </a:lstStyle>
          <a:p>
            <a:fld id="{00618D17-6C55-D84C-8DFF-09D476493556}" type="datetime1">
              <a:rPr lang="fi-FI" smtClean="0"/>
              <a:pPr/>
              <a:t>12.10.2021</a:t>
            </a:fld>
            <a:endParaRPr lang="fi-FI"/>
          </a:p>
        </p:txBody>
      </p:sp>
      <p:pic>
        <p:nvPicPr>
          <p:cNvPr id="7" name="Kuva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118" y="893435"/>
            <a:ext cx="2353442" cy="424725"/>
          </a:xfrm>
          <a:prstGeom prst="rect">
            <a:avLst/>
          </a:prstGeom>
        </p:spPr>
      </p:pic>
      <p:sp>
        <p:nvSpPr>
          <p:cNvPr id="5" name="Otsikko 4"/>
          <p:cNvSpPr>
            <a:spLocks noGrp="1"/>
          </p:cNvSpPr>
          <p:nvPr>
            <p:ph type="title"/>
          </p:nvPr>
        </p:nvSpPr>
        <p:spPr>
          <a:xfrm>
            <a:off x="429045" y="1318160"/>
            <a:ext cx="4893030" cy="2052925"/>
          </a:xfrm>
        </p:spPr>
        <p:txBody>
          <a:bodyPr/>
          <a:lstStyle/>
          <a:p>
            <a:r>
              <a:rPr lang="fi-FI"/>
              <a:t>Muokkaa perustyylejä naps.</a:t>
            </a:r>
            <a:endParaRPr lang="sv-SE"/>
          </a:p>
        </p:txBody>
      </p:sp>
      <p:sp>
        <p:nvSpPr>
          <p:cNvPr id="6" name="Alaotsikko 2"/>
          <p:cNvSpPr>
            <a:spLocks noGrp="1"/>
          </p:cNvSpPr>
          <p:nvPr>
            <p:ph type="subTitle" idx="1"/>
          </p:nvPr>
        </p:nvSpPr>
        <p:spPr>
          <a:xfrm>
            <a:off x="429045" y="3768734"/>
            <a:ext cx="3827670" cy="2333798"/>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3" name="TextBox 2"/>
          <p:cNvSpPr txBox="1"/>
          <p:nvPr userDrawn="1"/>
        </p:nvSpPr>
        <p:spPr>
          <a:xfrm>
            <a:off x="10465404" y="917144"/>
            <a:ext cx="184666" cy="369332"/>
          </a:xfrm>
          <a:prstGeom prst="rect">
            <a:avLst/>
          </a:prstGeom>
          <a:noFill/>
        </p:spPr>
        <p:txBody>
          <a:bodyPr wrap="none" rtlCol="0">
            <a:spAutoFit/>
          </a:bodyPr>
          <a:lstStyle/>
          <a:p>
            <a:endParaRPr lang="sv-FI"/>
          </a:p>
        </p:txBody>
      </p:sp>
      <p:sp>
        <p:nvSpPr>
          <p:cNvPr id="8" name="TextBox 7"/>
          <p:cNvSpPr txBox="1"/>
          <p:nvPr userDrawn="1"/>
        </p:nvSpPr>
        <p:spPr>
          <a:xfrm>
            <a:off x="10712341" y="3186486"/>
            <a:ext cx="184666" cy="369332"/>
          </a:xfrm>
          <a:prstGeom prst="rect">
            <a:avLst/>
          </a:prstGeom>
          <a:noFill/>
        </p:spPr>
        <p:txBody>
          <a:bodyPr wrap="none" rtlCol="0">
            <a:spAutoFit/>
          </a:bodyPr>
          <a:lstStyle/>
          <a:p>
            <a:endParaRPr lang="sv-FI"/>
          </a:p>
        </p:txBody>
      </p:sp>
    </p:spTree>
    <p:extLst>
      <p:ext uri="{BB962C8B-B14F-4D97-AF65-F5344CB8AC3E}">
        <p14:creationId xmlns:p14="http://schemas.microsoft.com/office/powerpoint/2010/main" val="4233283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_1">
    <p:spTree>
      <p:nvGrpSpPr>
        <p:cNvPr id="1" name=""/>
        <p:cNvGrpSpPr/>
        <p:nvPr/>
      </p:nvGrpSpPr>
      <p:grpSpPr>
        <a:xfrm>
          <a:off x="0" y="0"/>
          <a:ext cx="0" cy="0"/>
          <a:chOff x="0" y="0"/>
          <a:chExt cx="0" cy="0"/>
        </a:xfrm>
      </p:grpSpPr>
      <p:sp>
        <p:nvSpPr>
          <p:cNvPr id="2" name="Otsikko 1"/>
          <p:cNvSpPr>
            <a:spLocks noGrp="1"/>
          </p:cNvSpPr>
          <p:nvPr>
            <p:ph type="ctrTitle"/>
          </p:nvPr>
        </p:nvSpPr>
        <p:spPr>
          <a:xfrm>
            <a:off x="463137" y="2142300"/>
            <a:ext cx="7772400" cy="1470025"/>
          </a:xfrm>
        </p:spPr>
        <p:txBody>
          <a:bodyPr>
            <a:normAutofit/>
          </a:bodyPr>
          <a:lstStyle>
            <a:lvl1pPr algn="l">
              <a:defRPr sz="4000" b="1">
                <a:solidFill>
                  <a:schemeClr val="tx2"/>
                </a:solidFill>
              </a:defRPr>
            </a:lvl1pPr>
          </a:lstStyle>
          <a:p>
            <a:r>
              <a:rPr lang="fi-FI"/>
              <a:t>Muokkaa perustyylejä naps.</a:t>
            </a:r>
          </a:p>
        </p:txBody>
      </p:sp>
      <p:sp>
        <p:nvSpPr>
          <p:cNvPr id="3" name="Alaotsikko 2"/>
          <p:cNvSpPr>
            <a:spLocks noGrp="1"/>
          </p:cNvSpPr>
          <p:nvPr>
            <p:ph type="subTitle" idx="1"/>
          </p:nvPr>
        </p:nvSpPr>
        <p:spPr>
          <a:xfrm>
            <a:off x="463137" y="3898075"/>
            <a:ext cx="7772400" cy="1752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4" name="Päivämäärän paikkamerkki 3"/>
          <p:cNvSpPr>
            <a:spLocks noGrp="1"/>
          </p:cNvSpPr>
          <p:nvPr>
            <p:ph type="dt" sz="half" idx="10"/>
          </p:nvPr>
        </p:nvSpPr>
        <p:spPr/>
        <p:txBody>
          <a:bodyPr/>
          <a:lstStyle/>
          <a:p>
            <a:fld id="{00618D17-6C55-D84C-8DFF-09D476493556}" type="datetime1">
              <a:rPr lang="fi-FI" smtClean="0"/>
              <a:t>12.10.2021</a:t>
            </a:fld>
            <a:endParaRPr lang="fi-FI"/>
          </a:p>
        </p:txBody>
      </p:sp>
      <p:sp>
        <p:nvSpPr>
          <p:cNvPr id="6" name="Dian numeron paikkamerkki 5"/>
          <p:cNvSpPr>
            <a:spLocks noGrp="1"/>
          </p:cNvSpPr>
          <p:nvPr>
            <p:ph type="sldNum" sz="quarter" idx="12"/>
          </p:nvPr>
        </p:nvSpPr>
        <p:spPr/>
        <p:txBody>
          <a:bodyPr/>
          <a:lstStyle/>
          <a:p>
            <a:fld id="{8DAA4B0D-608F-E540-84FF-B8B1DF83606D}" type="slidenum">
              <a:rPr lang="fi-FI" smtClean="0"/>
              <a:t>‹#›</a:t>
            </a:fld>
            <a:endParaRPr lang="fi-FI"/>
          </a:p>
        </p:txBody>
      </p:sp>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600" y="6463105"/>
            <a:ext cx="840113" cy="151615"/>
          </a:xfrm>
          <a:prstGeom prst="rect">
            <a:avLst/>
          </a:prstGeom>
        </p:spPr>
      </p:pic>
      <p:cxnSp>
        <p:nvCxnSpPr>
          <p:cNvPr id="8" name="Suora yhdysviiva 7"/>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946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tsikko_2">
    <p:bg>
      <p:bgPr>
        <a:solidFill>
          <a:schemeClr val="tx2"/>
        </a:solidFill>
        <a:effectLst/>
      </p:bgPr>
    </p:bg>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5812" y="6377489"/>
            <a:ext cx="1003561" cy="337197"/>
          </a:xfrm>
          <a:prstGeom prst="rect">
            <a:avLst/>
          </a:prstGeom>
        </p:spPr>
      </p:pic>
      <p:sp>
        <p:nvSpPr>
          <p:cNvPr id="2" name="Otsikko 1"/>
          <p:cNvSpPr>
            <a:spLocks noGrp="1"/>
          </p:cNvSpPr>
          <p:nvPr>
            <p:ph type="ctrTitle"/>
          </p:nvPr>
        </p:nvSpPr>
        <p:spPr>
          <a:xfrm>
            <a:off x="439387" y="2130425"/>
            <a:ext cx="7772400" cy="1470025"/>
          </a:xfrm>
        </p:spPr>
        <p:txBody>
          <a:bodyPr>
            <a:normAutofit/>
          </a:bodyPr>
          <a:lstStyle>
            <a:lvl1pPr algn="l">
              <a:defRPr sz="4000" b="1">
                <a:solidFill>
                  <a:schemeClr val="bg1"/>
                </a:solidFill>
              </a:defRPr>
            </a:lvl1pPr>
          </a:lstStyle>
          <a:p>
            <a:r>
              <a:rPr lang="fi-FI"/>
              <a:t>Muokkaa perustyylejä naps.</a:t>
            </a:r>
          </a:p>
        </p:txBody>
      </p:sp>
      <p:sp>
        <p:nvSpPr>
          <p:cNvPr id="3" name="Alaotsikko 2"/>
          <p:cNvSpPr>
            <a:spLocks noGrp="1"/>
          </p:cNvSpPr>
          <p:nvPr>
            <p:ph type="subTitle" idx="1"/>
          </p:nvPr>
        </p:nvSpPr>
        <p:spPr>
          <a:xfrm>
            <a:off x="439387" y="3886200"/>
            <a:ext cx="7772400" cy="17526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00618D17-6C55-D84C-8DFF-09D476493556}" type="datetime1">
              <a:rPr lang="fi-FI" smtClean="0"/>
              <a:pPr/>
              <a:t>12.10.2021</a:t>
            </a:fld>
            <a:endParaRPr lang="fi-FI"/>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8DAA4B0D-608F-E540-84FF-B8B1DF83606D}" type="slidenum">
              <a:rPr lang="fi-FI" smtClean="0"/>
              <a:pPr/>
              <a:t>‹#›</a:t>
            </a:fld>
            <a:endParaRPr lang="fi-FI"/>
          </a:p>
        </p:txBody>
      </p:sp>
      <p:cxnSp>
        <p:nvCxnSpPr>
          <p:cNvPr id="8" name="Suora yhdysviiva 7"/>
          <p:cNvCxnSpPr/>
          <p:nvPr userDrawn="1"/>
        </p:nvCxnSpPr>
        <p:spPr>
          <a:xfrm flipH="1">
            <a:off x="439388" y="6356350"/>
            <a:ext cx="87046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184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_3">
    <p:spTree>
      <p:nvGrpSpPr>
        <p:cNvPr id="1" name=""/>
        <p:cNvGrpSpPr/>
        <p:nvPr/>
      </p:nvGrpSpPr>
      <p:grpSpPr>
        <a:xfrm>
          <a:off x="0" y="0"/>
          <a:ext cx="0" cy="0"/>
          <a:chOff x="0" y="0"/>
          <a:chExt cx="0" cy="0"/>
        </a:xfrm>
      </p:grpSpPr>
      <p:sp>
        <p:nvSpPr>
          <p:cNvPr id="9" name="Kuvan paikkamerkki 3"/>
          <p:cNvSpPr>
            <a:spLocks noGrp="1"/>
          </p:cNvSpPr>
          <p:nvPr>
            <p:ph type="pic" idx="1"/>
          </p:nvPr>
        </p:nvSpPr>
        <p:spPr>
          <a:xfrm>
            <a:off x="2413" y="0"/>
            <a:ext cx="9129712" cy="4635500"/>
          </a:xfrm>
        </p:spPr>
      </p:sp>
      <p:sp>
        <p:nvSpPr>
          <p:cNvPr id="4" name="Päivämäärän paikkamerkki 3"/>
          <p:cNvSpPr>
            <a:spLocks noGrp="1"/>
          </p:cNvSpPr>
          <p:nvPr>
            <p:ph type="dt" sz="half" idx="10"/>
          </p:nvPr>
        </p:nvSpPr>
        <p:spPr/>
        <p:txBody>
          <a:bodyPr/>
          <a:lstStyle/>
          <a:p>
            <a:fld id="{3CB74186-510E-124E-99E8-699DB2F7601C}" type="datetime1">
              <a:rPr lang="fi-FI" smtClean="0"/>
              <a:t>12.10.2021</a:t>
            </a:fld>
            <a:endParaRPr lang="fi-FI"/>
          </a:p>
        </p:txBody>
      </p:sp>
      <p:sp>
        <p:nvSpPr>
          <p:cNvPr id="6" name="Dian numeron paikkamerkki 5"/>
          <p:cNvSpPr>
            <a:spLocks noGrp="1"/>
          </p:cNvSpPr>
          <p:nvPr>
            <p:ph type="sldNum" sz="quarter" idx="12"/>
          </p:nvPr>
        </p:nvSpPr>
        <p:spPr/>
        <p:txBody>
          <a:bodyPr/>
          <a:lstStyle/>
          <a:p>
            <a:fld id="{8DAA4B0D-608F-E540-84FF-B8B1DF83606D}" type="slidenum">
              <a:rPr lang="fi-FI" smtClean="0"/>
              <a:t>‹#›</a:t>
            </a:fld>
            <a:endParaRPr lang="fi-FI"/>
          </a:p>
        </p:txBody>
      </p:sp>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600" y="6463105"/>
            <a:ext cx="840113" cy="151615"/>
          </a:xfrm>
          <a:prstGeom prst="rect">
            <a:avLst/>
          </a:prstGeom>
        </p:spPr>
      </p:pic>
      <p:sp>
        <p:nvSpPr>
          <p:cNvPr id="5" name="Suorakulmio 4"/>
          <p:cNvSpPr/>
          <p:nvPr userDrawn="1"/>
        </p:nvSpPr>
        <p:spPr>
          <a:xfrm>
            <a:off x="0" y="4635500"/>
            <a:ext cx="9144000" cy="2222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Lucida Sans" charset="0"/>
            </a:endParaRPr>
          </a:p>
        </p:txBody>
      </p:sp>
      <p:pic>
        <p:nvPicPr>
          <p:cNvPr id="10" name="Kuva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812" y="6377489"/>
            <a:ext cx="1003561" cy="337197"/>
          </a:xfrm>
          <a:prstGeom prst="rect">
            <a:avLst/>
          </a:prstGeom>
        </p:spPr>
      </p:pic>
      <p:sp>
        <p:nvSpPr>
          <p:cNvPr id="11" name="Otsikko 1"/>
          <p:cNvSpPr>
            <a:spLocks noGrp="1"/>
          </p:cNvSpPr>
          <p:nvPr>
            <p:ph type="ctrTitle"/>
          </p:nvPr>
        </p:nvSpPr>
        <p:spPr>
          <a:xfrm>
            <a:off x="355600" y="5076062"/>
            <a:ext cx="8467766" cy="1470025"/>
          </a:xfrm>
        </p:spPr>
        <p:txBody>
          <a:bodyPr anchor="t">
            <a:normAutofit/>
          </a:bodyPr>
          <a:lstStyle>
            <a:lvl1pPr algn="l">
              <a:defRPr sz="3200" b="1">
                <a:solidFill>
                  <a:schemeClr val="bg1"/>
                </a:solidFill>
              </a:defRPr>
            </a:lvl1pPr>
          </a:lstStyle>
          <a:p>
            <a:r>
              <a:rPr lang="fi-FI"/>
              <a:t>Muokkaa perustyylejä naps.</a:t>
            </a:r>
          </a:p>
        </p:txBody>
      </p:sp>
      <p:sp>
        <p:nvSpPr>
          <p:cNvPr id="12" name="Alaotsikko 2"/>
          <p:cNvSpPr>
            <a:spLocks noGrp="1"/>
          </p:cNvSpPr>
          <p:nvPr>
            <p:ph type="subTitle" idx="13"/>
          </p:nvPr>
        </p:nvSpPr>
        <p:spPr>
          <a:xfrm>
            <a:off x="355600" y="5694300"/>
            <a:ext cx="7772400" cy="66466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13" name="Päivämäärän paikkamerkki 3"/>
          <p:cNvSpPr txBox="1">
            <a:spLocks/>
          </p:cNvSpPr>
          <p:nvPr userDrawn="1"/>
        </p:nvSpPr>
        <p:spPr>
          <a:xfrm>
            <a:off x="7569200" y="6356350"/>
            <a:ext cx="1117600" cy="365125"/>
          </a:xfrm>
          <a:prstGeom prst="rect">
            <a:avLst/>
          </a:prstGeom>
        </p:spPr>
        <p:txBody>
          <a:bodyPr vert="horz" lIns="91440" tIns="45720" rIns="91440" bIns="45720" rtlCol="0" anchor="ctr"/>
          <a:lstStyle>
            <a:defPPr>
              <a:defRPr lang="fi-FI"/>
            </a:defPPr>
            <a:lvl1pPr marL="0" algn="r" defTabSz="457200" rtl="0" eaLnBrk="1" latinLnBrk="0" hangingPunct="1">
              <a:defRPr sz="1000" kern="1200">
                <a:solidFill>
                  <a:schemeClr val="bg1"/>
                </a:solidFill>
                <a:latin typeface="Lucida Sans" charset="0"/>
                <a:ea typeface="Lucida Sans" charset="0"/>
                <a:cs typeface="Lucida Sans"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618D17-6C55-D84C-8DFF-09D476493556}" type="datetime1">
              <a:rPr lang="fi-FI" smtClean="0"/>
              <a:pPr/>
              <a:t>12.10.2021</a:t>
            </a:fld>
            <a:endParaRPr lang="fi-FI"/>
          </a:p>
        </p:txBody>
      </p:sp>
      <p:sp>
        <p:nvSpPr>
          <p:cNvPr id="14" name="Dian numeron paikkamerkki 5"/>
          <p:cNvSpPr txBox="1">
            <a:spLocks/>
          </p:cNvSpPr>
          <p:nvPr userDrawn="1"/>
        </p:nvSpPr>
        <p:spPr>
          <a:xfrm>
            <a:off x="355600" y="6356350"/>
            <a:ext cx="673100" cy="365125"/>
          </a:xfrm>
          <a:prstGeom prst="rect">
            <a:avLst/>
          </a:prstGeom>
        </p:spPr>
        <p:txBody>
          <a:bodyPr vert="horz" lIns="91440" tIns="45720" rIns="91440" bIns="45720" rtlCol="0" anchor="ctr"/>
          <a:lstStyle>
            <a:defPPr>
              <a:defRPr lang="fi-FI"/>
            </a:defPPr>
            <a:lvl1pPr marL="0" algn="l" defTabSz="457200" rtl="0" eaLnBrk="1" latinLnBrk="0" hangingPunct="1">
              <a:defRPr sz="1000" kern="1200">
                <a:solidFill>
                  <a:schemeClr val="bg1"/>
                </a:solidFill>
                <a:latin typeface="Lucida Sans" charset="0"/>
                <a:ea typeface="Lucida Sans" charset="0"/>
                <a:cs typeface="Lucida Sans"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AA4B0D-608F-E540-84FF-B8B1DF83606D}" type="slidenum">
              <a:rPr lang="fi-FI" smtClean="0"/>
              <a:pPr/>
              <a:t>‹#›</a:t>
            </a:fld>
            <a:endParaRPr lang="fi-FI"/>
          </a:p>
        </p:txBody>
      </p:sp>
      <p:cxnSp>
        <p:nvCxnSpPr>
          <p:cNvPr id="16" name="Suora yhdysviiva 7"/>
          <p:cNvCxnSpPr/>
          <p:nvPr userDrawn="1"/>
        </p:nvCxnSpPr>
        <p:spPr>
          <a:xfrm flipH="1">
            <a:off x="439388" y="6356350"/>
            <a:ext cx="87046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027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_4">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fi-FI"/>
              <a:t>Muokkaa perustyylejä naps.</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290CF863-71A3-524D-80C8-3497C61B9688}" type="datetime1">
              <a:rPr lang="fi-FI" smtClean="0"/>
              <a:t>12.10.2021</a:t>
            </a:fld>
            <a:endParaRPr lang="fi-FI"/>
          </a:p>
        </p:txBody>
      </p:sp>
      <p:sp>
        <p:nvSpPr>
          <p:cNvPr id="6" name="Dian numeron paikkamerkki 5"/>
          <p:cNvSpPr>
            <a:spLocks noGrp="1"/>
          </p:cNvSpPr>
          <p:nvPr>
            <p:ph type="sldNum" sz="quarter" idx="12"/>
          </p:nvPr>
        </p:nvSpPr>
        <p:spPr/>
        <p:txBody>
          <a:bodyPr/>
          <a:lstStyle/>
          <a:p>
            <a:fld id="{8DAA4B0D-608F-E540-84FF-B8B1DF83606D}" type="slidenum">
              <a:rPr lang="fi-FI" smtClean="0"/>
              <a:t>‹#›</a:t>
            </a:fld>
            <a:endParaRPr lang="fi-FI"/>
          </a:p>
        </p:txBody>
      </p:sp>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600" y="6463105"/>
            <a:ext cx="840113" cy="151615"/>
          </a:xfrm>
          <a:prstGeom prst="rect">
            <a:avLst/>
          </a:prstGeom>
        </p:spPr>
      </p:pic>
      <p:cxnSp>
        <p:nvCxnSpPr>
          <p:cNvPr id="8" name="Suora yhdysviiva 7"/>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Kuvan paikkamerkki 3"/>
          <p:cNvSpPr>
            <a:spLocks noGrp="1"/>
          </p:cNvSpPr>
          <p:nvPr>
            <p:ph type="pic" idx="13"/>
          </p:nvPr>
        </p:nvSpPr>
        <p:spPr>
          <a:xfrm>
            <a:off x="2413" y="0"/>
            <a:ext cx="9129712" cy="3728852"/>
          </a:xfrm>
        </p:spPr>
      </p:sp>
    </p:spTree>
    <p:extLst>
      <p:ext uri="{BB962C8B-B14F-4D97-AF65-F5344CB8AC3E}">
        <p14:creationId xmlns:p14="http://schemas.microsoft.com/office/powerpoint/2010/main" val="1528874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lgn="l">
              <a:defRPr sz="3200" b="1">
                <a:solidFill>
                  <a:schemeClr val="tx2"/>
                </a:solidFill>
              </a:defRPr>
            </a:lvl1pPr>
          </a:lstStyle>
          <a:p>
            <a:r>
              <a:rPr lang="fi-FI"/>
              <a:t>Muokkaa perustyylejä naps.</a:t>
            </a:r>
          </a:p>
        </p:txBody>
      </p:sp>
      <p:sp>
        <p:nvSpPr>
          <p:cNvPr id="3" name="Sisällön paikkamerkki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CB74186-510E-124E-99E8-699DB2F7601C}" type="datetime1">
              <a:rPr lang="fi-FI" smtClean="0"/>
              <a:t>12.10.2021</a:t>
            </a:fld>
            <a:endParaRPr lang="fi-FI"/>
          </a:p>
        </p:txBody>
      </p:sp>
      <p:sp>
        <p:nvSpPr>
          <p:cNvPr id="6" name="Dian numeron paikkamerkki 5"/>
          <p:cNvSpPr>
            <a:spLocks noGrp="1"/>
          </p:cNvSpPr>
          <p:nvPr>
            <p:ph type="sldNum" sz="quarter" idx="12"/>
          </p:nvPr>
        </p:nvSpPr>
        <p:spPr/>
        <p:txBody>
          <a:bodyPr/>
          <a:lstStyle/>
          <a:p>
            <a:fld id="{8DAA4B0D-608F-E540-84FF-B8B1DF83606D}" type="slidenum">
              <a:rPr lang="fi-FI" smtClean="0"/>
              <a:t>‹#›</a:t>
            </a:fld>
            <a:endParaRPr lang="fi-FI"/>
          </a:p>
        </p:txBody>
      </p:sp>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600" y="6463105"/>
            <a:ext cx="840113" cy="151615"/>
          </a:xfrm>
          <a:prstGeom prst="rect">
            <a:avLst/>
          </a:prstGeom>
        </p:spPr>
      </p:pic>
      <p:cxnSp>
        <p:nvCxnSpPr>
          <p:cNvPr id="8" name="Suora yhdysviiva 7"/>
          <p:cNvCxnSpPr/>
          <p:nvPr userDrawn="1"/>
        </p:nvCxnSpPr>
        <p:spPr>
          <a:xfrm>
            <a:off x="457200" y="6356350"/>
            <a:ext cx="8686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175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7569200" y="6356350"/>
            <a:ext cx="1117600" cy="365125"/>
          </a:xfrm>
          <a:prstGeom prst="rect">
            <a:avLst/>
          </a:prstGeom>
        </p:spPr>
        <p:txBody>
          <a:bodyPr vert="horz" lIns="91440" tIns="45720" rIns="91440" bIns="45720" rtlCol="0" anchor="ctr"/>
          <a:lstStyle>
            <a:lvl1pPr algn="r">
              <a:defRPr sz="1000">
                <a:solidFill>
                  <a:schemeClr val="tx2"/>
                </a:solidFill>
                <a:latin typeface="Lucida Sans" charset="0"/>
                <a:ea typeface="Lucida Sans" charset="0"/>
                <a:cs typeface="Lucida Sans" charset="0"/>
              </a:defRPr>
            </a:lvl1pPr>
          </a:lstStyle>
          <a:p>
            <a:fld id="{558091DE-5B62-8444-9121-17DACC117DC7}" type="datetime1">
              <a:rPr lang="fi-FI" smtClean="0"/>
              <a:pPr/>
              <a:t>12.10.2021</a:t>
            </a:fld>
            <a:endParaRPr lang="fi-FI"/>
          </a:p>
        </p:txBody>
      </p:sp>
      <p:sp>
        <p:nvSpPr>
          <p:cNvPr id="6" name="Dian numeron paikkamerkki 5"/>
          <p:cNvSpPr>
            <a:spLocks noGrp="1"/>
          </p:cNvSpPr>
          <p:nvPr>
            <p:ph type="sldNum" sz="quarter" idx="4"/>
          </p:nvPr>
        </p:nvSpPr>
        <p:spPr>
          <a:xfrm>
            <a:off x="355600" y="6356350"/>
            <a:ext cx="673100" cy="365125"/>
          </a:xfrm>
          <a:prstGeom prst="rect">
            <a:avLst/>
          </a:prstGeom>
        </p:spPr>
        <p:txBody>
          <a:bodyPr vert="horz" lIns="91440" tIns="45720" rIns="91440" bIns="45720" rtlCol="0" anchor="ctr"/>
          <a:lstStyle>
            <a:lvl1pPr algn="l">
              <a:defRPr sz="1000">
                <a:solidFill>
                  <a:schemeClr val="tx2"/>
                </a:solidFill>
                <a:latin typeface="Lucida Sans" charset="0"/>
                <a:ea typeface="Lucida Sans" charset="0"/>
                <a:cs typeface="Lucida Sans" charset="0"/>
              </a:defRPr>
            </a:lvl1pPr>
          </a:lstStyle>
          <a:p>
            <a:fld id="{8DAA4B0D-608F-E540-84FF-B8B1DF83606D}" type="slidenum">
              <a:rPr lang="fi-FI" smtClean="0"/>
              <a:pPr/>
              <a:t>‹#›</a:t>
            </a:fld>
            <a:endParaRPr lang="fi-FI"/>
          </a:p>
        </p:txBody>
      </p:sp>
    </p:spTree>
    <p:extLst>
      <p:ext uri="{BB962C8B-B14F-4D97-AF65-F5344CB8AC3E}">
        <p14:creationId xmlns:p14="http://schemas.microsoft.com/office/powerpoint/2010/main" val="106969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3" r:id="rId5"/>
    <p:sldLayoutId id="2147483660" r:id="rId6"/>
    <p:sldLayoutId id="2147483661" r:id="rId7"/>
    <p:sldLayoutId id="2147483651" r:id="rId8"/>
    <p:sldLayoutId id="2147483650" r:id="rId9"/>
    <p:sldLayoutId id="2147483669" r:id="rId10"/>
    <p:sldLayoutId id="2147483662" r:id="rId11"/>
    <p:sldLayoutId id="2147483668"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txStyles>
    <p:titleStyle>
      <a:lvl1pPr algn="l" defTabSz="457200" rtl="0" eaLnBrk="1" latinLnBrk="0" hangingPunct="1">
        <a:spcBef>
          <a:spcPct val="0"/>
        </a:spcBef>
        <a:buNone/>
        <a:defRPr sz="3200" b="1" kern="1200">
          <a:solidFill>
            <a:schemeClr val="tx2"/>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8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24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20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20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AAF3EA6-9FB9-4990-B8FF-485E7AF1FBEF}"/>
              </a:ext>
            </a:extLst>
          </p:cNvPr>
          <p:cNvSpPr>
            <a:spLocks noGrp="1"/>
          </p:cNvSpPr>
          <p:nvPr>
            <p:ph type="ctrTitle"/>
          </p:nvPr>
        </p:nvSpPr>
        <p:spPr>
          <a:xfrm>
            <a:off x="355600" y="1857731"/>
            <a:ext cx="7772400" cy="1470025"/>
          </a:xfrm>
        </p:spPr>
        <p:txBody>
          <a:bodyPr>
            <a:normAutofit/>
          </a:bodyPr>
          <a:lstStyle/>
          <a:p>
            <a:r>
              <a:rPr lang="fi-FI" sz="4000" b="1" dirty="0">
                <a:latin typeface="Arial"/>
              </a:rPr>
              <a:t>Kysely </a:t>
            </a:r>
            <a:r>
              <a:rPr lang="fi-FI" sz="4000" b="1" dirty="0" err="1">
                <a:latin typeface="Arial"/>
              </a:rPr>
              <a:t>Siun</a:t>
            </a:r>
            <a:r>
              <a:rPr lang="fi-FI" sz="4000" b="1" dirty="0">
                <a:latin typeface="Arial"/>
              </a:rPr>
              <a:t> soten alueen diabeetikoille ja läheisille</a:t>
            </a:r>
            <a:endParaRPr lang="fi-FI" dirty="0"/>
          </a:p>
        </p:txBody>
      </p:sp>
      <p:sp>
        <p:nvSpPr>
          <p:cNvPr id="6" name="Alaotsikko 5">
            <a:extLst>
              <a:ext uri="{FF2B5EF4-FFF2-40B4-BE49-F238E27FC236}">
                <a16:creationId xmlns:a16="http://schemas.microsoft.com/office/drawing/2014/main" id="{B2B265A0-C917-40E6-ACA4-B496EE656549}"/>
              </a:ext>
            </a:extLst>
          </p:cNvPr>
          <p:cNvSpPr>
            <a:spLocks noGrp="1"/>
          </p:cNvSpPr>
          <p:nvPr>
            <p:ph type="subTitle" idx="1"/>
          </p:nvPr>
        </p:nvSpPr>
        <p:spPr>
          <a:xfrm>
            <a:off x="439387" y="3886199"/>
            <a:ext cx="7772400" cy="2321767"/>
          </a:xfrm>
        </p:spPr>
        <p:txBody>
          <a:bodyPr>
            <a:normAutofit/>
          </a:bodyPr>
          <a:lstStyle/>
          <a:p>
            <a:r>
              <a:rPr lang="fi-FI" sz="2000" dirty="0">
                <a:latin typeface="Arial"/>
              </a:rPr>
              <a:t>Vastaajien kokonaismäärä: 293, lähetetty </a:t>
            </a:r>
            <a:r>
              <a:rPr lang="fi-FI" dirty="0">
                <a:latin typeface="Arial"/>
              </a:rPr>
              <a:t>noin 500</a:t>
            </a:r>
            <a:r>
              <a:rPr lang="fi-FI" sz="2000" dirty="0">
                <a:latin typeface="Arial"/>
              </a:rPr>
              <a:t>.</a:t>
            </a:r>
          </a:p>
          <a:p>
            <a:r>
              <a:rPr lang="fi-FI" sz="2000" dirty="0">
                <a:latin typeface="Arial"/>
              </a:rPr>
              <a:t>Vastausaika 21.6.-14.8.2021.</a:t>
            </a:r>
          </a:p>
          <a:p>
            <a:r>
              <a:rPr lang="fi-FI" dirty="0">
                <a:latin typeface="Arial"/>
              </a:rPr>
              <a:t>Kysely on ollut avoinna</a:t>
            </a:r>
            <a:r>
              <a:rPr lang="fi-FI" sz="2000" dirty="0">
                <a:latin typeface="Arial"/>
              </a:rPr>
              <a:t> myös diabetesyhdistysten verkko- ja Facebook-sivuilla.</a:t>
            </a:r>
          </a:p>
          <a:p>
            <a:r>
              <a:rPr lang="fi-FI" dirty="0">
                <a:latin typeface="Arial"/>
              </a:rPr>
              <a:t>Kyselyn toteuttivat Pohjois-Karjalan diabetesyhdistykset yhdessä Suomen Diabetesliiton kanssa.</a:t>
            </a:r>
            <a:endParaRPr lang="fi-FI" sz="2000" dirty="0">
              <a:latin typeface="Arial"/>
            </a:endParaRPr>
          </a:p>
          <a:p>
            <a:endParaRPr lang="fi-FI" dirty="0"/>
          </a:p>
        </p:txBody>
      </p:sp>
      <p:sp>
        <p:nvSpPr>
          <p:cNvPr id="4" name="Päivämäärän paikkamerkki 3">
            <a:extLst>
              <a:ext uri="{FF2B5EF4-FFF2-40B4-BE49-F238E27FC236}">
                <a16:creationId xmlns:a16="http://schemas.microsoft.com/office/drawing/2014/main" id="{38D843AC-AD83-4664-96A5-590592DD0D19}"/>
              </a:ext>
            </a:extLst>
          </p:cNvPr>
          <p:cNvSpPr>
            <a:spLocks noGrp="1"/>
          </p:cNvSpPr>
          <p:nvPr>
            <p:ph type="dt" sz="half" idx="10"/>
          </p:nvPr>
        </p:nvSpPr>
        <p:spPr>
          <a:prstGeom prst="rect">
            <a:avLst/>
          </a:prstGeom>
        </p:spPr>
        <p:txBody>
          <a:bodyPr vert="horz" lIns="91440" tIns="45720" rIns="91440" bIns="45720" rtlCol="0" anchor="ctr"/>
          <a:lstStyle>
            <a:defPPr>
              <a:defRPr lang="en-US" smtId="4294967295"/>
            </a:defPPr>
            <a:lvl1pPr marL="0" algn="l" defTabSz="914400" rtl="0" eaLnBrk="1" latinLnBrk="0" hangingPunct="1">
              <a:defRPr sz="1200" kern="1200" smtId="4294967295">
                <a:solidFill>
                  <a:schemeClr val="tx1">
                    <a:tint val="75000"/>
                  </a:schemeClr>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vl9pPr marL="3657600" algn="l" defTabSz="914400" rtl="0" eaLnBrk="1" latinLnBrk="0" hangingPunct="1">
              <a:defRPr sz="1800" kern="1200" smtId="4294967295">
                <a:solidFill>
                  <a:schemeClr val="tx1"/>
                </a:solidFill>
                <a:latin typeface="+mn-lt"/>
                <a:ea typeface="+mn-ea"/>
                <a:cs typeface="+mn-cs"/>
              </a:defRPr>
            </a:lvl9pPr>
          </a:lstStyle>
          <a:p>
            <a:fld id="{DE03A579-ECD9-40B7-8853-B510725E5251}" type="datetime1">
              <a:rPr lang="fi-FI" smtClean="0"/>
              <a:pPr/>
              <a:t>12.10.2021</a:t>
            </a:fld>
            <a:endParaRPr lang="en-US"/>
          </a:p>
        </p:txBody>
      </p:sp>
      <p:sp>
        <p:nvSpPr>
          <p:cNvPr id="3" name="Dian numeron paikkamerkki 2">
            <a:extLst>
              <a:ext uri="{FF2B5EF4-FFF2-40B4-BE49-F238E27FC236}">
                <a16:creationId xmlns:a16="http://schemas.microsoft.com/office/drawing/2014/main" id="{AE400648-DD58-4F95-95E7-6D02A37E4792}"/>
              </a:ext>
            </a:extLst>
          </p:cNvPr>
          <p:cNvSpPr>
            <a:spLocks noGrp="1"/>
          </p:cNvSpPr>
          <p:nvPr>
            <p:ph type="sldNum" sz="quarter" idx="12"/>
          </p:nvPr>
        </p:nvSpPr>
        <p:spPr>
          <a:prstGeom prst="rect">
            <a:avLst/>
          </a:prstGeom>
        </p:spPr>
        <p:txBody>
          <a:bodyPr vert="horz" lIns="91440" tIns="45720" rIns="91440" bIns="45720" rtlCol="0" anchor="ctr"/>
          <a:lstStyle>
            <a:defPPr>
              <a:defRPr lang="en-US" smtId="4294967295"/>
            </a:defPPr>
            <a:lvl1pPr marL="0" algn="r" defTabSz="914400" rtl="0" eaLnBrk="1" latinLnBrk="0" hangingPunct="1">
              <a:defRPr sz="1200" kern="1200" smtId="4294967295">
                <a:solidFill>
                  <a:schemeClr val="tx1">
                    <a:tint val="75000"/>
                  </a:schemeClr>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vl9pPr marL="3657600" algn="l" defTabSz="914400" rtl="0" eaLnBrk="1" latinLnBrk="0" hangingPunct="1">
              <a:defRPr sz="1800" kern="1200" smtId="4294967295">
                <a:solidFill>
                  <a:schemeClr val="tx1"/>
                </a:solidFill>
                <a:latin typeface="+mn-lt"/>
                <a:ea typeface="+mn-ea"/>
                <a:cs typeface="+mn-cs"/>
              </a:defRPr>
            </a:lvl9pPr>
          </a:lstStyle>
          <a:p>
            <a:fld id="{93AE1883-0942-4AA3-9DB2-9C7C3A0314B1}" type="slidenum">
              <a:rPr lang="en-US" smtClean="0"/>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5D427-3A65-45E0-8D6A-5A2858447B2F}"/>
              </a:ext>
            </a:extLst>
          </p:cNvPr>
          <p:cNvSpPr>
            <a:spLocks noGrp="1"/>
          </p:cNvSpPr>
          <p:nvPr>
            <p:ph type="title"/>
          </p:nvPr>
        </p:nvSpPr>
        <p:spPr/>
        <p:txBody>
          <a:bodyPr/>
          <a:lstStyle/>
          <a:p>
            <a:r>
              <a:rPr lang="fi-FI" dirty="0"/>
              <a:t>Pääsen diabetekseen erikoistuneen lääkärin vastaanotolle tarvittaessa</a:t>
            </a:r>
          </a:p>
        </p:txBody>
      </p:sp>
      <p:graphicFrame>
        <p:nvGraphicFramePr>
          <p:cNvPr id="9" name="Sisällön paikkamerkki 8">
            <a:extLst>
              <a:ext uri="{FF2B5EF4-FFF2-40B4-BE49-F238E27FC236}">
                <a16:creationId xmlns:a16="http://schemas.microsoft.com/office/drawing/2014/main" id="{CAB42996-B993-4061-9E8F-7E477AA43274}"/>
              </a:ext>
            </a:extLst>
          </p:cNvPr>
          <p:cNvGraphicFramePr>
            <a:graphicFrameLocks noGrp="1"/>
          </p:cNvGraphicFramePr>
          <p:nvPr>
            <p:ph sz="half" idx="1"/>
            <p:extLst>
              <p:ext uri="{D42A27DB-BD31-4B8C-83A1-F6EECF244321}">
                <p14:modId xmlns:p14="http://schemas.microsoft.com/office/powerpoint/2010/main" val="386045346"/>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Sisällön paikkamerkki 11">
            <a:extLst>
              <a:ext uri="{FF2B5EF4-FFF2-40B4-BE49-F238E27FC236}">
                <a16:creationId xmlns:a16="http://schemas.microsoft.com/office/drawing/2014/main" id="{DE3096B7-74A0-4638-99AB-E5E42836692A}"/>
              </a:ext>
            </a:extLst>
          </p:cNvPr>
          <p:cNvGraphicFramePr>
            <a:graphicFrameLocks noGrp="1"/>
          </p:cNvGraphicFramePr>
          <p:nvPr>
            <p:ph sz="half" idx="2"/>
            <p:extLst>
              <p:ext uri="{D42A27DB-BD31-4B8C-83A1-F6EECF244321}">
                <p14:modId xmlns:p14="http://schemas.microsoft.com/office/powerpoint/2010/main" val="2041715548"/>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Päivämäärän paikkamerkki 4">
            <a:extLst>
              <a:ext uri="{FF2B5EF4-FFF2-40B4-BE49-F238E27FC236}">
                <a16:creationId xmlns:a16="http://schemas.microsoft.com/office/drawing/2014/main" id="{9C2934A9-D9F1-45E6-81BA-65E084E23CB8}"/>
              </a:ext>
            </a:extLst>
          </p:cNvPr>
          <p:cNvSpPr>
            <a:spLocks noGrp="1"/>
          </p:cNvSpPr>
          <p:nvPr>
            <p:ph type="dt" sz="half" idx="10"/>
          </p:nvPr>
        </p:nvSpPr>
        <p:spPr/>
        <p:txBody>
          <a:bodyPr/>
          <a:lstStyle/>
          <a:p>
            <a:fld id="{56E6165D-65ED-D849-A7D2-425480CDCDE1}" type="datetime1">
              <a:rPr lang="fi-FI" smtClean="0"/>
              <a:t>12.10.2021</a:t>
            </a:fld>
            <a:endParaRPr lang="fi-FI"/>
          </a:p>
        </p:txBody>
      </p:sp>
      <p:sp>
        <p:nvSpPr>
          <p:cNvPr id="6" name="Dian numeron paikkamerkki 5">
            <a:extLst>
              <a:ext uri="{FF2B5EF4-FFF2-40B4-BE49-F238E27FC236}">
                <a16:creationId xmlns:a16="http://schemas.microsoft.com/office/drawing/2014/main" id="{69FF5200-B3FF-4B22-80DC-3B186BC9994B}"/>
              </a:ext>
            </a:extLst>
          </p:cNvPr>
          <p:cNvSpPr>
            <a:spLocks noGrp="1"/>
          </p:cNvSpPr>
          <p:nvPr>
            <p:ph type="sldNum" sz="quarter" idx="12"/>
          </p:nvPr>
        </p:nvSpPr>
        <p:spPr/>
        <p:txBody>
          <a:bodyPr/>
          <a:lstStyle/>
          <a:p>
            <a:fld id="{8DAA4B0D-608F-E540-84FF-B8B1DF83606D}" type="slidenum">
              <a:rPr lang="fi-FI" smtClean="0"/>
              <a:t>10</a:t>
            </a:fld>
            <a:endParaRPr lang="fi-FI"/>
          </a:p>
        </p:txBody>
      </p:sp>
    </p:spTree>
    <p:extLst>
      <p:ext uri="{BB962C8B-B14F-4D97-AF65-F5344CB8AC3E}">
        <p14:creationId xmlns:p14="http://schemas.microsoft.com/office/powerpoint/2010/main" val="2672961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3EC2FE-5209-4EFE-9D60-F839181332E8}"/>
              </a:ext>
            </a:extLst>
          </p:cNvPr>
          <p:cNvSpPr>
            <a:spLocks noGrp="1"/>
          </p:cNvSpPr>
          <p:nvPr>
            <p:ph type="title"/>
          </p:nvPr>
        </p:nvSpPr>
        <p:spPr/>
        <p:txBody>
          <a:bodyPr/>
          <a:lstStyle/>
          <a:p>
            <a:r>
              <a:rPr lang="fi-FI" dirty="0"/>
              <a:t>Pääsen diabeteshoitajan vastaanotolle tarvittaessa</a:t>
            </a:r>
          </a:p>
        </p:txBody>
      </p:sp>
      <p:graphicFrame>
        <p:nvGraphicFramePr>
          <p:cNvPr id="9" name="Sisällön paikkamerkki 8">
            <a:extLst>
              <a:ext uri="{FF2B5EF4-FFF2-40B4-BE49-F238E27FC236}">
                <a16:creationId xmlns:a16="http://schemas.microsoft.com/office/drawing/2014/main" id="{A85F3654-4DC1-4CFF-88DD-842F674A5A76}"/>
              </a:ext>
            </a:extLst>
          </p:cNvPr>
          <p:cNvGraphicFramePr>
            <a:graphicFrameLocks noGrp="1"/>
          </p:cNvGraphicFramePr>
          <p:nvPr>
            <p:ph sz="half" idx="1"/>
            <p:extLst>
              <p:ext uri="{D42A27DB-BD31-4B8C-83A1-F6EECF244321}">
                <p14:modId xmlns:p14="http://schemas.microsoft.com/office/powerpoint/2010/main" val="1774348106"/>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Sisällön paikkamerkki 11">
            <a:extLst>
              <a:ext uri="{FF2B5EF4-FFF2-40B4-BE49-F238E27FC236}">
                <a16:creationId xmlns:a16="http://schemas.microsoft.com/office/drawing/2014/main" id="{9AA4833C-5753-464F-AAD7-AD44A59AFFF9}"/>
              </a:ext>
            </a:extLst>
          </p:cNvPr>
          <p:cNvGraphicFramePr>
            <a:graphicFrameLocks noGrp="1"/>
          </p:cNvGraphicFramePr>
          <p:nvPr>
            <p:ph sz="half" idx="2"/>
            <p:extLst>
              <p:ext uri="{D42A27DB-BD31-4B8C-83A1-F6EECF244321}">
                <p14:modId xmlns:p14="http://schemas.microsoft.com/office/powerpoint/2010/main" val="760863242"/>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Päivämäärän paikkamerkki 4">
            <a:extLst>
              <a:ext uri="{FF2B5EF4-FFF2-40B4-BE49-F238E27FC236}">
                <a16:creationId xmlns:a16="http://schemas.microsoft.com/office/drawing/2014/main" id="{CDD5E593-9240-4918-BBFB-4C86BBD1F418}"/>
              </a:ext>
            </a:extLst>
          </p:cNvPr>
          <p:cNvSpPr>
            <a:spLocks noGrp="1"/>
          </p:cNvSpPr>
          <p:nvPr>
            <p:ph type="dt" sz="half" idx="10"/>
          </p:nvPr>
        </p:nvSpPr>
        <p:spPr/>
        <p:txBody>
          <a:bodyPr/>
          <a:lstStyle/>
          <a:p>
            <a:fld id="{56E6165D-65ED-D849-A7D2-425480CDCDE1}" type="datetime1">
              <a:rPr lang="fi-FI" smtClean="0"/>
              <a:t>12.10.2021</a:t>
            </a:fld>
            <a:endParaRPr lang="fi-FI"/>
          </a:p>
        </p:txBody>
      </p:sp>
      <p:sp>
        <p:nvSpPr>
          <p:cNvPr id="6" name="Dian numeron paikkamerkki 5">
            <a:extLst>
              <a:ext uri="{FF2B5EF4-FFF2-40B4-BE49-F238E27FC236}">
                <a16:creationId xmlns:a16="http://schemas.microsoft.com/office/drawing/2014/main" id="{AFFCAAE6-5549-4719-A198-116133511B11}"/>
              </a:ext>
            </a:extLst>
          </p:cNvPr>
          <p:cNvSpPr>
            <a:spLocks noGrp="1"/>
          </p:cNvSpPr>
          <p:nvPr>
            <p:ph type="sldNum" sz="quarter" idx="12"/>
          </p:nvPr>
        </p:nvSpPr>
        <p:spPr/>
        <p:txBody>
          <a:bodyPr/>
          <a:lstStyle/>
          <a:p>
            <a:fld id="{8DAA4B0D-608F-E540-84FF-B8B1DF83606D}" type="slidenum">
              <a:rPr lang="fi-FI" smtClean="0"/>
              <a:t>11</a:t>
            </a:fld>
            <a:endParaRPr lang="fi-FI"/>
          </a:p>
        </p:txBody>
      </p:sp>
    </p:spTree>
    <p:extLst>
      <p:ext uri="{BB962C8B-B14F-4D97-AF65-F5344CB8AC3E}">
        <p14:creationId xmlns:p14="http://schemas.microsoft.com/office/powerpoint/2010/main" val="1639709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AB718-DFA1-4BD9-B80A-1E7C0E3824EA}"/>
              </a:ext>
            </a:extLst>
          </p:cNvPr>
          <p:cNvSpPr>
            <a:spLocks noGrp="1"/>
          </p:cNvSpPr>
          <p:nvPr>
            <p:ph type="title"/>
          </p:nvPr>
        </p:nvSpPr>
        <p:spPr/>
        <p:txBody>
          <a:bodyPr/>
          <a:lstStyle/>
          <a:p>
            <a:r>
              <a:rPr lang="fi-FI" dirty="0"/>
              <a:t>Avoimissa vastauksissa esille nousseita asioita</a:t>
            </a:r>
          </a:p>
        </p:txBody>
      </p:sp>
      <p:sp>
        <p:nvSpPr>
          <p:cNvPr id="3" name="Sisällön paikkamerkki 2">
            <a:extLst>
              <a:ext uri="{FF2B5EF4-FFF2-40B4-BE49-F238E27FC236}">
                <a16:creationId xmlns:a16="http://schemas.microsoft.com/office/drawing/2014/main" id="{348EE9F8-765B-41EC-92AA-1421FA0ECB84}"/>
              </a:ext>
            </a:extLst>
          </p:cNvPr>
          <p:cNvSpPr>
            <a:spLocks noGrp="1"/>
          </p:cNvSpPr>
          <p:nvPr>
            <p:ph idx="1"/>
          </p:nvPr>
        </p:nvSpPr>
        <p:spPr/>
        <p:txBody>
          <a:bodyPr>
            <a:normAutofit fontScale="85000" lnSpcReduction="20000"/>
          </a:bodyPr>
          <a:lstStyle/>
          <a:p>
            <a:pPr marL="0" indent="0">
              <a:buNone/>
            </a:pPr>
            <a:r>
              <a:rPr lang="fi-FI" dirty="0"/>
              <a:t>Tyypin 1 diabetesta sairastavat</a:t>
            </a:r>
          </a:p>
          <a:p>
            <a:r>
              <a:rPr lang="fi-FI" dirty="0"/>
              <a:t>Vastaajat ovat tyypin 1 diabeetikoita, joiden hoito on keskitetty Pohjois-Karjalan keskussairaalaan </a:t>
            </a:r>
          </a:p>
          <a:p>
            <a:r>
              <a:rPr lang="fi-FI" dirty="0"/>
              <a:t>Valtaosa vastaajista on sitä mieltä, että diabeteksen hoito ja hoitotarvikejakelu toimivat hyvin. Ne, jotka kokevat hoidon osalta haasteita, ovat pääosin hoidossa kotipaikkakuntansa terveysasemalle. Ykköstyypin diabeteksen hoito on vaativaa ja sitä tukee keskitetty, riittävän laaja osaaminen</a:t>
            </a:r>
          </a:p>
          <a:p>
            <a:r>
              <a:rPr lang="fi-FI" dirty="0"/>
              <a:t>Eniten ongelmia lääkärin vastaanottoaikojen osalta on Joensuun ulkopuolella</a:t>
            </a:r>
          </a:p>
          <a:p>
            <a:r>
              <a:rPr lang="fi-FI" dirty="0"/>
              <a:t>Valtaosa kokee kotikuntansa hoitajat diabeteksen hoidon asiantuntijoina</a:t>
            </a:r>
          </a:p>
          <a:p>
            <a:r>
              <a:rPr lang="fi-FI" dirty="0"/>
              <a:t>Kontrolliajat venyvät pitkiksi ja ammattilaisten vastaanotolle on vaikea päästä</a:t>
            </a:r>
          </a:p>
          <a:p>
            <a:pPr marL="0" indent="0">
              <a:buNone/>
            </a:pPr>
            <a:r>
              <a:rPr lang="fi-FI" dirty="0"/>
              <a:t> </a:t>
            </a:r>
          </a:p>
        </p:txBody>
      </p:sp>
      <p:sp>
        <p:nvSpPr>
          <p:cNvPr id="4" name="Päivämäärän paikkamerkki 3">
            <a:extLst>
              <a:ext uri="{FF2B5EF4-FFF2-40B4-BE49-F238E27FC236}">
                <a16:creationId xmlns:a16="http://schemas.microsoft.com/office/drawing/2014/main" id="{5096A456-93F9-4440-AEF4-3C961F7C43A3}"/>
              </a:ext>
            </a:extLst>
          </p:cNvPr>
          <p:cNvSpPr>
            <a:spLocks noGrp="1"/>
          </p:cNvSpPr>
          <p:nvPr>
            <p:ph type="dt" sz="half" idx="10"/>
          </p:nvPr>
        </p:nvSpPr>
        <p:spPr/>
        <p:txBody>
          <a:bodyPr/>
          <a:lstStyle/>
          <a:p>
            <a:fld id="{3CB74186-510E-124E-99E8-699DB2F7601C}" type="datetime1">
              <a:rPr lang="fi-FI" smtClean="0"/>
              <a:t>12.10.2021</a:t>
            </a:fld>
            <a:endParaRPr lang="fi-FI"/>
          </a:p>
        </p:txBody>
      </p:sp>
      <p:sp>
        <p:nvSpPr>
          <p:cNvPr id="5" name="Dian numeron paikkamerkki 4">
            <a:extLst>
              <a:ext uri="{FF2B5EF4-FFF2-40B4-BE49-F238E27FC236}">
                <a16:creationId xmlns:a16="http://schemas.microsoft.com/office/drawing/2014/main" id="{770D4CC2-075F-4EA0-B6D0-04098ACE7F3B}"/>
              </a:ext>
            </a:extLst>
          </p:cNvPr>
          <p:cNvSpPr>
            <a:spLocks noGrp="1"/>
          </p:cNvSpPr>
          <p:nvPr>
            <p:ph type="sldNum" sz="quarter" idx="12"/>
          </p:nvPr>
        </p:nvSpPr>
        <p:spPr/>
        <p:txBody>
          <a:bodyPr/>
          <a:lstStyle/>
          <a:p>
            <a:fld id="{8DAA4B0D-608F-E540-84FF-B8B1DF83606D}" type="slidenum">
              <a:rPr lang="fi-FI" smtClean="0"/>
              <a:t>12</a:t>
            </a:fld>
            <a:endParaRPr lang="fi-FI"/>
          </a:p>
        </p:txBody>
      </p:sp>
    </p:spTree>
    <p:extLst>
      <p:ext uri="{BB962C8B-B14F-4D97-AF65-F5344CB8AC3E}">
        <p14:creationId xmlns:p14="http://schemas.microsoft.com/office/powerpoint/2010/main" val="3321202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5E62B8-2184-4971-99BD-DC244988CC9A}"/>
              </a:ext>
            </a:extLst>
          </p:cNvPr>
          <p:cNvSpPr>
            <a:spLocks noGrp="1"/>
          </p:cNvSpPr>
          <p:nvPr>
            <p:ph type="title"/>
          </p:nvPr>
        </p:nvSpPr>
        <p:spPr/>
        <p:txBody>
          <a:bodyPr/>
          <a:lstStyle/>
          <a:p>
            <a:r>
              <a:rPr lang="fi-FI" dirty="0"/>
              <a:t>Tyypin 1 diabetesta sairastavien avoimia vastauksia</a:t>
            </a:r>
          </a:p>
        </p:txBody>
      </p:sp>
      <p:sp>
        <p:nvSpPr>
          <p:cNvPr id="3" name="Sisällön paikkamerkki 2">
            <a:extLst>
              <a:ext uri="{FF2B5EF4-FFF2-40B4-BE49-F238E27FC236}">
                <a16:creationId xmlns:a16="http://schemas.microsoft.com/office/drawing/2014/main" id="{81F3539F-9C15-4A91-802E-F2B013E43037}"/>
              </a:ext>
            </a:extLst>
          </p:cNvPr>
          <p:cNvSpPr>
            <a:spLocks noGrp="1"/>
          </p:cNvSpPr>
          <p:nvPr>
            <p:ph idx="1"/>
          </p:nvPr>
        </p:nvSpPr>
        <p:spPr/>
        <p:txBody>
          <a:bodyPr>
            <a:normAutofit fontScale="77500" lnSpcReduction="20000"/>
          </a:bodyPr>
          <a:lstStyle/>
          <a:p>
            <a:r>
              <a:rPr lang="fi-FI" dirty="0"/>
              <a:t>”Suositus käynneistä 3 kk välein ei toteudu, toisaalta jokainen käynti on laadukas, asiantunteva ja auttaa hoidon suunnittelussa.”</a:t>
            </a:r>
          </a:p>
          <a:p>
            <a:r>
              <a:rPr lang="fi-FI" dirty="0"/>
              <a:t>”Keskussairaalan diabetestiimi on aivan loistava, onneksi hoitopaikkani on siellä.”</a:t>
            </a:r>
          </a:p>
          <a:p>
            <a:r>
              <a:rPr lang="fi-FI" dirty="0"/>
              <a:t>”Asun Lieksassa ja joudun pumppuhoidon takia ajamaan 100km Joensuuhun vastaanottoajoille. Tarvikkeissa on välillä todella huono liima ja monesti on vartalosta irronnut itsestään. Sain kyllä päälle liimattavia hoito tarroja useamman pakkauksen kun olen asiasta maininnut. Ja tilalle olen saanut tarvikkeita kun vaan ilmoitan. Ja tarvikkeet tulee nopeasti kotiin. Isot kiitokset noista. Hoitajat ja lääkärit on todella ystävällisiä. Siitä myös kiitos heille.”</a:t>
            </a:r>
          </a:p>
          <a:p>
            <a:r>
              <a:rPr lang="fi-FI" dirty="0"/>
              <a:t>”Diabetekseni hoito ei tapahdu kotikunnassani vaan keskussairaalassa Joensuussa, joten oman kotikunnan hoitohenkilöstön diabetesosaamista on mahdotonta arvioida. Keskussairaalan kautta homma pelaa, ei valittamista. Kotikunnassani käyn vain silmänpohjakuvissa vuosittain ja se on hoitunut hyvin.”</a:t>
            </a:r>
          </a:p>
          <a:p>
            <a:endParaRPr lang="fi-FI" dirty="0"/>
          </a:p>
          <a:p>
            <a:endParaRPr lang="fi-FI" dirty="0"/>
          </a:p>
        </p:txBody>
      </p:sp>
      <p:sp>
        <p:nvSpPr>
          <p:cNvPr id="4" name="Päivämäärän paikkamerkki 3">
            <a:extLst>
              <a:ext uri="{FF2B5EF4-FFF2-40B4-BE49-F238E27FC236}">
                <a16:creationId xmlns:a16="http://schemas.microsoft.com/office/drawing/2014/main" id="{07E0F4FF-B914-4C55-A521-BEC26071E305}"/>
              </a:ext>
            </a:extLst>
          </p:cNvPr>
          <p:cNvSpPr>
            <a:spLocks noGrp="1"/>
          </p:cNvSpPr>
          <p:nvPr>
            <p:ph type="dt" sz="half" idx="10"/>
          </p:nvPr>
        </p:nvSpPr>
        <p:spPr/>
        <p:txBody>
          <a:bodyPr/>
          <a:lstStyle/>
          <a:p>
            <a:fld id="{3CB74186-510E-124E-99E8-699DB2F7601C}" type="datetime1">
              <a:rPr lang="fi-FI" smtClean="0"/>
              <a:t>12.10.2021</a:t>
            </a:fld>
            <a:endParaRPr lang="fi-FI"/>
          </a:p>
        </p:txBody>
      </p:sp>
      <p:sp>
        <p:nvSpPr>
          <p:cNvPr id="5" name="Dian numeron paikkamerkki 4">
            <a:extLst>
              <a:ext uri="{FF2B5EF4-FFF2-40B4-BE49-F238E27FC236}">
                <a16:creationId xmlns:a16="http://schemas.microsoft.com/office/drawing/2014/main" id="{0FC0C238-AF86-4FF8-AB12-DB19E7A540C7}"/>
              </a:ext>
            </a:extLst>
          </p:cNvPr>
          <p:cNvSpPr>
            <a:spLocks noGrp="1"/>
          </p:cNvSpPr>
          <p:nvPr>
            <p:ph type="sldNum" sz="quarter" idx="12"/>
          </p:nvPr>
        </p:nvSpPr>
        <p:spPr/>
        <p:txBody>
          <a:bodyPr/>
          <a:lstStyle/>
          <a:p>
            <a:fld id="{8DAA4B0D-608F-E540-84FF-B8B1DF83606D}" type="slidenum">
              <a:rPr lang="fi-FI" smtClean="0"/>
              <a:t>13</a:t>
            </a:fld>
            <a:endParaRPr lang="fi-FI"/>
          </a:p>
        </p:txBody>
      </p:sp>
    </p:spTree>
    <p:extLst>
      <p:ext uri="{BB962C8B-B14F-4D97-AF65-F5344CB8AC3E}">
        <p14:creationId xmlns:p14="http://schemas.microsoft.com/office/powerpoint/2010/main" val="2391942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ABE58A-79C2-4CFE-A250-BD2CF7FFC8F9}"/>
              </a:ext>
            </a:extLst>
          </p:cNvPr>
          <p:cNvSpPr>
            <a:spLocks noGrp="1"/>
          </p:cNvSpPr>
          <p:nvPr>
            <p:ph type="title"/>
          </p:nvPr>
        </p:nvSpPr>
        <p:spPr>
          <a:xfrm>
            <a:off x="457200" y="136525"/>
            <a:ext cx="8229600" cy="1143000"/>
          </a:xfrm>
        </p:spPr>
        <p:txBody>
          <a:bodyPr/>
          <a:lstStyle/>
          <a:p>
            <a:r>
              <a:rPr lang="fi-FI"/>
              <a:t>Avoimissa vastauksissa nousseita</a:t>
            </a:r>
          </a:p>
        </p:txBody>
      </p:sp>
      <p:sp>
        <p:nvSpPr>
          <p:cNvPr id="3" name="Sisällön paikkamerkki 2">
            <a:extLst>
              <a:ext uri="{FF2B5EF4-FFF2-40B4-BE49-F238E27FC236}">
                <a16:creationId xmlns:a16="http://schemas.microsoft.com/office/drawing/2014/main" id="{BBCB5E8B-9DC3-49BE-BF58-4F9508644F2D}"/>
              </a:ext>
            </a:extLst>
          </p:cNvPr>
          <p:cNvSpPr>
            <a:spLocks noGrp="1"/>
          </p:cNvSpPr>
          <p:nvPr>
            <p:ph idx="1"/>
          </p:nvPr>
        </p:nvSpPr>
        <p:spPr>
          <a:xfrm>
            <a:off x="457200" y="1256522"/>
            <a:ext cx="8229600" cy="5200262"/>
          </a:xfrm>
        </p:spPr>
        <p:txBody>
          <a:bodyPr>
            <a:normAutofit fontScale="77500" lnSpcReduction="20000"/>
          </a:bodyPr>
          <a:lstStyle/>
          <a:p>
            <a:pPr marL="0" indent="0">
              <a:buNone/>
            </a:pPr>
            <a:r>
              <a:rPr lang="fi-FI" sz="3100" dirty="0"/>
              <a:t>Tyypin 2 diabetesta sairastavat</a:t>
            </a:r>
          </a:p>
          <a:p>
            <a:r>
              <a:rPr lang="fi-FI" sz="3100" dirty="0"/>
              <a:t>Lähes kaikilla vastaajilla on käytössä useamman eri hoitomuodon yhdistelmä, insuliinin lisäksi käytössä on muita pistettäviä lääkkeitä. Tämä lisää myös tarvetta huolelliseen hoidonohjaukseen.</a:t>
            </a:r>
          </a:p>
          <a:p>
            <a:r>
              <a:rPr lang="fi-FI" sz="3100" dirty="0"/>
              <a:t>Yhteydenotot terveydenhuoltoon koetaan hyödyllisinä, mutta vastaanotolle pääsee harvoin</a:t>
            </a:r>
          </a:p>
          <a:p>
            <a:r>
              <a:rPr lang="fi-FI" sz="3100" dirty="0"/>
              <a:t>Yli 70 % vastanneista ei koe pääsevänsä lääkärin vastaanotolle tarvittaessa</a:t>
            </a:r>
          </a:p>
          <a:p>
            <a:r>
              <a:rPr lang="fi-FI" sz="3100" dirty="0"/>
              <a:t>Neljäsosa ei osaa sanoa, ovatko kotikunnan lääkärit diabeteksen hoidon asiantuntijoita</a:t>
            </a:r>
          </a:p>
          <a:p>
            <a:r>
              <a:rPr lang="fi-FI" sz="3100" dirty="0"/>
              <a:t>Noin puolet vastanneista ei koe pääsevänsä hoitajan vastaanotolle tarvittaessa</a:t>
            </a:r>
          </a:p>
          <a:p>
            <a:r>
              <a:rPr lang="fi-FI" sz="3100" dirty="0"/>
              <a:t>Tarjolla olevat hoitotarvikkeet valtaosa kokee laadukkaiksi</a:t>
            </a:r>
          </a:p>
        </p:txBody>
      </p:sp>
      <p:sp>
        <p:nvSpPr>
          <p:cNvPr id="4" name="Päivämäärän paikkamerkki 3">
            <a:extLst>
              <a:ext uri="{FF2B5EF4-FFF2-40B4-BE49-F238E27FC236}">
                <a16:creationId xmlns:a16="http://schemas.microsoft.com/office/drawing/2014/main" id="{ADCF586C-3288-4A28-B29F-E731C1F7DD4F}"/>
              </a:ext>
            </a:extLst>
          </p:cNvPr>
          <p:cNvSpPr>
            <a:spLocks noGrp="1"/>
          </p:cNvSpPr>
          <p:nvPr>
            <p:ph type="dt" sz="half" idx="10"/>
          </p:nvPr>
        </p:nvSpPr>
        <p:spPr/>
        <p:txBody>
          <a:bodyPr/>
          <a:lstStyle/>
          <a:p>
            <a:fld id="{3CB74186-510E-124E-99E8-699DB2F7601C}" type="datetime1">
              <a:rPr lang="fi-FI" smtClean="0"/>
              <a:t>12.10.2021</a:t>
            </a:fld>
            <a:endParaRPr lang="fi-FI"/>
          </a:p>
        </p:txBody>
      </p:sp>
      <p:sp>
        <p:nvSpPr>
          <p:cNvPr id="5" name="Dian numeron paikkamerkki 4">
            <a:extLst>
              <a:ext uri="{FF2B5EF4-FFF2-40B4-BE49-F238E27FC236}">
                <a16:creationId xmlns:a16="http://schemas.microsoft.com/office/drawing/2014/main" id="{C49C2B15-CE79-40DB-8CCE-18DA7A9C7158}"/>
              </a:ext>
            </a:extLst>
          </p:cNvPr>
          <p:cNvSpPr>
            <a:spLocks noGrp="1"/>
          </p:cNvSpPr>
          <p:nvPr>
            <p:ph type="sldNum" sz="quarter" idx="12"/>
          </p:nvPr>
        </p:nvSpPr>
        <p:spPr/>
        <p:txBody>
          <a:bodyPr/>
          <a:lstStyle/>
          <a:p>
            <a:fld id="{8DAA4B0D-608F-E540-84FF-B8B1DF83606D}" type="slidenum">
              <a:rPr lang="fi-FI" smtClean="0"/>
              <a:t>14</a:t>
            </a:fld>
            <a:endParaRPr lang="fi-FI"/>
          </a:p>
        </p:txBody>
      </p:sp>
    </p:spTree>
    <p:extLst>
      <p:ext uri="{BB962C8B-B14F-4D97-AF65-F5344CB8AC3E}">
        <p14:creationId xmlns:p14="http://schemas.microsoft.com/office/powerpoint/2010/main" val="1227633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6EA2EC-6CB4-42A0-A09A-1548C5827DE0}"/>
              </a:ext>
            </a:extLst>
          </p:cNvPr>
          <p:cNvSpPr>
            <a:spLocks noGrp="1"/>
          </p:cNvSpPr>
          <p:nvPr>
            <p:ph type="title"/>
          </p:nvPr>
        </p:nvSpPr>
        <p:spPr/>
        <p:txBody>
          <a:bodyPr/>
          <a:lstStyle/>
          <a:p>
            <a:r>
              <a:rPr lang="fi-FI" dirty="0"/>
              <a:t>Tyypin 2 diabetesta sairastavien avoimia vastauksia</a:t>
            </a:r>
          </a:p>
        </p:txBody>
      </p:sp>
      <p:sp>
        <p:nvSpPr>
          <p:cNvPr id="3" name="Sisällön paikkamerkki 2">
            <a:extLst>
              <a:ext uri="{FF2B5EF4-FFF2-40B4-BE49-F238E27FC236}">
                <a16:creationId xmlns:a16="http://schemas.microsoft.com/office/drawing/2014/main" id="{4EA7C673-9283-4E1E-8E9D-E9EF133278F5}"/>
              </a:ext>
            </a:extLst>
          </p:cNvPr>
          <p:cNvSpPr>
            <a:spLocks noGrp="1"/>
          </p:cNvSpPr>
          <p:nvPr>
            <p:ph idx="1"/>
          </p:nvPr>
        </p:nvSpPr>
        <p:spPr/>
        <p:txBody>
          <a:bodyPr>
            <a:normAutofit fontScale="62500" lnSpcReduction="20000"/>
          </a:bodyPr>
          <a:lstStyle/>
          <a:p>
            <a:r>
              <a:rPr lang="fi-FI" dirty="0"/>
              <a:t>”Tyypin 2 diabetesta sairastavat ovat heitteillä. Ottaessani yhteyttä annetaan ymmärtää, että älä nyt ainakaan tule tänne. Seurantaa ei ole ja kaikki tämä on tehnyt sen, että omahoitokin on jäänyt huonoihin kantimiin.”</a:t>
            </a:r>
          </a:p>
          <a:p>
            <a:r>
              <a:rPr lang="fi-FI" dirty="0"/>
              <a:t>”Jos verikokeet ok, vastaanotolle ei pääse vuosittain.”</a:t>
            </a:r>
          </a:p>
          <a:p>
            <a:r>
              <a:rPr lang="fi-FI" dirty="0"/>
              <a:t>”Mikään ei toimi </a:t>
            </a:r>
            <a:r>
              <a:rPr lang="fi-FI" dirty="0" err="1"/>
              <a:t>Siun</a:t>
            </a:r>
            <a:r>
              <a:rPr lang="fi-FI" dirty="0"/>
              <a:t> soten alueella tällä hetkellä.”</a:t>
            </a:r>
          </a:p>
          <a:p>
            <a:r>
              <a:rPr lang="fi-FI" dirty="0"/>
              <a:t>”Diabeteshoitajan luokse ei pääse. Nytkin yli vuosi viime käynnistä. Samoin lääkärin aikoja ei saa.”</a:t>
            </a:r>
          </a:p>
          <a:p>
            <a:r>
              <a:rPr lang="fi-FI" dirty="0"/>
              <a:t>”Lääkkeet ovat nykyaikaisia, lääkärin vuositarkastuksia ei ole, kävin lääkärissä viimeksi 2017, hoitajan vastaanottoja ei ole kuin 2 kertaa vuodessa, käyn vain verikokeissa 2 kertaa / vuosi, yhteyttä pitäisi ottaa itse diabeteshoitajaan”</a:t>
            </a:r>
          </a:p>
          <a:p>
            <a:r>
              <a:rPr lang="fi-FI" dirty="0"/>
              <a:t>”Hoitajalle olen päässyt hyvin ja saanut opastusta mutta </a:t>
            </a:r>
            <a:r>
              <a:rPr lang="fi-FI" dirty="0" err="1"/>
              <a:t>diablääkäriä</a:t>
            </a:r>
            <a:r>
              <a:rPr lang="fi-FI" dirty="0"/>
              <a:t> en ole tavannut henkilökohtaisesti vuosikausiin.”</a:t>
            </a:r>
          </a:p>
          <a:p>
            <a:r>
              <a:rPr lang="fi-FI" dirty="0"/>
              <a:t>”En ole koskaan tavannut lääkäriä 5 vuotisen sairastusajan kuluessa.”</a:t>
            </a:r>
          </a:p>
          <a:p>
            <a:r>
              <a:rPr lang="fi-FI" dirty="0"/>
              <a:t>” Olen sairastanut kakkostyypin diabetessairautta 30 vuotta, mutta en ole tavannut kasvotusten yhtään diabeteslääkäriä Lieksassa enkä tosin muuallakaan. Diabeteshoitajia olen tavannut, mutta parin viime vuoden aikana en heitäkään. Laboratorioon lähetteen itse soitettuani diabeteshoitajalle. Tulokset sain Oma Kantaan”</a:t>
            </a:r>
          </a:p>
          <a:p>
            <a:endParaRPr lang="fi-FI" dirty="0"/>
          </a:p>
        </p:txBody>
      </p:sp>
      <p:sp>
        <p:nvSpPr>
          <p:cNvPr id="4" name="Päivämäärän paikkamerkki 3">
            <a:extLst>
              <a:ext uri="{FF2B5EF4-FFF2-40B4-BE49-F238E27FC236}">
                <a16:creationId xmlns:a16="http://schemas.microsoft.com/office/drawing/2014/main" id="{820B91B7-7F5D-4E79-B88A-B2BB90BCE4A4}"/>
              </a:ext>
            </a:extLst>
          </p:cNvPr>
          <p:cNvSpPr>
            <a:spLocks noGrp="1"/>
          </p:cNvSpPr>
          <p:nvPr>
            <p:ph type="dt" sz="half" idx="10"/>
          </p:nvPr>
        </p:nvSpPr>
        <p:spPr/>
        <p:txBody>
          <a:bodyPr/>
          <a:lstStyle/>
          <a:p>
            <a:fld id="{3CB74186-510E-124E-99E8-699DB2F7601C}" type="datetime1">
              <a:rPr lang="fi-FI" smtClean="0"/>
              <a:t>12.10.2021</a:t>
            </a:fld>
            <a:endParaRPr lang="fi-FI"/>
          </a:p>
        </p:txBody>
      </p:sp>
      <p:sp>
        <p:nvSpPr>
          <p:cNvPr id="5" name="Dian numeron paikkamerkki 4">
            <a:extLst>
              <a:ext uri="{FF2B5EF4-FFF2-40B4-BE49-F238E27FC236}">
                <a16:creationId xmlns:a16="http://schemas.microsoft.com/office/drawing/2014/main" id="{E56AA5CD-48D0-4820-909D-CFAA153004B1}"/>
              </a:ext>
            </a:extLst>
          </p:cNvPr>
          <p:cNvSpPr>
            <a:spLocks noGrp="1"/>
          </p:cNvSpPr>
          <p:nvPr>
            <p:ph type="sldNum" sz="quarter" idx="12"/>
          </p:nvPr>
        </p:nvSpPr>
        <p:spPr/>
        <p:txBody>
          <a:bodyPr/>
          <a:lstStyle/>
          <a:p>
            <a:fld id="{8DAA4B0D-608F-E540-84FF-B8B1DF83606D}" type="slidenum">
              <a:rPr lang="fi-FI" smtClean="0"/>
              <a:t>15</a:t>
            </a:fld>
            <a:endParaRPr lang="fi-FI"/>
          </a:p>
        </p:txBody>
      </p:sp>
    </p:spTree>
    <p:extLst>
      <p:ext uri="{BB962C8B-B14F-4D97-AF65-F5344CB8AC3E}">
        <p14:creationId xmlns:p14="http://schemas.microsoft.com/office/powerpoint/2010/main" val="3011316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98A5DB-6EF0-4B36-93BB-6464B4F83EC5}"/>
              </a:ext>
            </a:extLst>
          </p:cNvPr>
          <p:cNvSpPr>
            <a:spLocks noGrp="1"/>
          </p:cNvSpPr>
          <p:nvPr>
            <p:ph type="title"/>
          </p:nvPr>
        </p:nvSpPr>
        <p:spPr/>
        <p:txBody>
          <a:bodyPr/>
          <a:lstStyle/>
          <a:p>
            <a:r>
              <a:rPr lang="fi-FI" dirty="0"/>
              <a:t>Hoitotarvikkeet, avoimia vastauksia</a:t>
            </a:r>
          </a:p>
        </p:txBody>
      </p:sp>
      <p:sp>
        <p:nvSpPr>
          <p:cNvPr id="3" name="Sisällön paikkamerkki 2">
            <a:extLst>
              <a:ext uri="{FF2B5EF4-FFF2-40B4-BE49-F238E27FC236}">
                <a16:creationId xmlns:a16="http://schemas.microsoft.com/office/drawing/2014/main" id="{4ED57200-D0B1-44D5-8F21-EEBBF0A3A37D}"/>
              </a:ext>
            </a:extLst>
          </p:cNvPr>
          <p:cNvSpPr>
            <a:spLocks noGrp="1"/>
          </p:cNvSpPr>
          <p:nvPr>
            <p:ph idx="1"/>
          </p:nvPr>
        </p:nvSpPr>
        <p:spPr/>
        <p:txBody>
          <a:bodyPr>
            <a:normAutofit fontScale="55000" lnSpcReduction="20000"/>
          </a:bodyPr>
          <a:lstStyle/>
          <a:p>
            <a:r>
              <a:rPr lang="fi-FI" dirty="0"/>
              <a:t>” Hoitotarvikejakelun nettitilauskaavaketta voisi vielä kehittää.”</a:t>
            </a:r>
          </a:p>
          <a:p>
            <a:r>
              <a:rPr lang="fi-FI" dirty="0"/>
              <a:t>”Hoitotarvikepakettiin on sujahtanut väärä tieto ja pakettia on etsitty hanakasti sen vuoksi. Jos jotain hoitotarviketta on tilannut tietyn määrän ja tilapäisesti on määrään tehnyt muutoksen, joka on terveyden huollon määrityksen mukainen, niin eipä tuo määrämuutos mene perille.”</a:t>
            </a:r>
          </a:p>
          <a:p>
            <a:r>
              <a:rPr lang="fi-FI" dirty="0"/>
              <a:t>” Hoitotarvikkeiden tilauksessa aika ajoin muutoksia tuotteissa/tuotekoodeissa, mikä vaikeuttaa tilauksien tekemistä varsinkin jos on näkö ongelmia. Postin kautta tulevat tuotepakkaukset kuitenkin helposti noudettavissa, eikä ole niin aika sidonnaista kuin terveyskeskuksesta haettaessa.”</a:t>
            </a:r>
          </a:p>
          <a:p>
            <a:r>
              <a:rPr lang="fi-FI" dirty="0"/>
              <a:t>” Tilaus onnistuu hyvin, tulee ne mitä tarvitsee ja suhteellisen nopeasti.”</a:t>
            </a:r>
          </a:p>
          <a:p>
            <a:r>
              <a:rPr lang="fi-FI" dirty="0"/>
              <a:t>” Nykyinen postitussysteemi hoitotarvikkeissa on erinomainen verrattuna aikaisempaan, jolloin tarvikkeita pystyi hakemaan vain muutamana päivänä viikossa”</a:t>
            </a:r>
          </a:p>
          <a:p>
            <a:r>
              <a:rPr lang="fi-FI" dirty="0"/>
              <a:t>” Hoitotarvikkeiden tilaamisessa käyttöön tullut verkkolomake oli ainakin ensimmäisen kerran käytettäessä hieman hankala, vaikkakin tarvikkeiden tulo lähipostiin on lapsiperheen kannalta hyödyllinen ja toimiva uudistus. Hoitotarvikkeissa on ollut puutteita, mutta hyvin vähäisiä. Sensoreiden tarkka määräraja aiheuttaa toisinaan lapsiperheessä (2 diabeetikkolasta) huolta.”</a:t>
            </a:r>
          </a:p>
          <a:p>
            <a:r>
              <a:rPr lang="fi-FI" dirty="0"/>
              <a:t>” tarviketilaus, omahoitaja palvelu ystävällistä”</a:t>
            </a:r>
          </a:p>
          <a:p>
            <a:r>
              <a:rPr lang="fi-FI" dirty="0"/>
              <a:t>”Hoitotarvikejakelu toimii hyvin ja nopealla aikataululla. Mutta hoitotarvikenoutopisteet oli parempi kuin postin kautta jakelu.”</a:t>
            </a:r>
          </a:p>
          <a:p>
            <a:r>
              <a:rPr lang="fi-FI" dirty="0"/>
              <a:t>” Hoitotarvikejakelu toimii hyvin, kiitos!”</a:t>
            </a:r>
          </a:p>
          <a:p>
            <a:r>
              <a:rPr lang="fi-FI" dirty="0"/>
              <a:t>” Eritoten hoitotarvikkeiden tilaus netistä. Minulle helppoa, mutta entä vanhukset joilla ei nettiä tai läheistä joka tilaa. Jos tilaukseen ilmoitettu yhteyshenkilö, paketin saapumisesta viesti </a:t>
            </a:r>
            <a:r>
              <a:rPr lang="fi-FI" dirty="0" err="1"/>
              <a:t>hälle</a:t>
            </a:r>
            <a:r>
              <a:rPr lang="fi-FI" dirty="0"/>
              <a:t>. Kaikki vanhukset eivät osaa viestejä lukea tai hoksaa viestin saapumista.”</a:t>
            </a:r>
          </a:p>
          <a:p>
            <a:r>
              <a:rPr lang="fi-FI" dirty="0"/>
              <a:t>” Hoitotarvikkeet on tilattava ja tilaus sähköpostilla vaikea koska nimikkeet hankalia muistaa. Valmiiksi kirjoitetut tai kuvalliset vaihtoehdot nettisivulle </a:t>
            </a:r>
            <a:r>
              <a:rPr lang="fi-FI" dirty="0" err="1"/>
              <a:t>olis</a:t>
            </a:r>
            <a:r>
              <a:rPr lang="fi-FI" dirty="0"/>
              <a:t> toimivampi. Lääkärissä käynti jokavuotiseksi rituaaliksi”</a:t>
            </a:r>
          </a:p>
          <a:p>
            <a:pPr marL="0" indent="0">
              <a:buNone/>
            </a:pPr>
            <a:endParaRPr lang="fi-FI" dirty="0"/>
          </a:p>
        </p:txBody>
      </p:sp>
      <p:sp>
        <p:nvSpPr>
          <p:cNvPr id="4" name="Päivämäärän paikkamerkki 3">
            <a:extLst>
              <a:ext uri="{FF2B5EF4-FFF2-40B4-BE49-F238E27FC236}">
                <a16:creationId xmlns:a16="http://schemas.microsoft.com/office/drawing/2014/main" id="{88CA9691-72D5-46DF-B736-62CD0A9C5381}"/>
              </a:ext>
            </a:extLst>
          </p:cNvPr>
          <p:cNvSpPr>
            <a:spLocks noGrp="1"/>
          </p:cNvSpPr>
          <p:nvPr>
            <p:ph type="dt" sz="half" idx="10"/>
          </p:nvPr>
        </p:nvSpPr>
        <p:spPr/>
        <p:txBody>
          <a:bodyPr/>
          <a:lstStyle/>
          <a:p>
            <a:fld id="{3CB74186-510E-124E-99E8-699DB2F7601C}" type="datetime1">
              <a:rPr lang="fi-FI" smtClean="0"/>
              <a:t>12.10.2021</a:t>
            </a:fld>
            <a:endParaRPr lang="fi-FI"/>
          </a:p>
        </p:txBody>
      </p:sp>
      <p:sp>
        <p:nvSpPr>
          <p:cNvPr id="5" name="Dian numeron paikkamerkki 4">
            <a:extLst>
              <a:ext uri="{FF2B5EF4-FFF2-40B4-BE49-F238E27FC236}">
                <a16:creationId xmlns:a16="http://schemas.microsoft.com/office/drawing/2014/main" id="{1E3ACDCA-1501-4F60-8E21-B601AA309A90}"/>
              </a:ext>
            </a:extLst>
          </p:cNvPr>
          <p:cNvSpPr>
            <a:spLocks noGrp="1"/>
          </p:cNvSpPr>
          <p:nvPr>
            <p:ph type="sldNum" sz="quarter" idx="12"/>
          </p:nvPr>
        </p:nvSpPr>
        <p:spPr/>
        <p:txBody>
          <a:bodyPr/>
          <a:lstStyle/>
          <a:p>
            <a:fld id="{8DAA4B0D-608F-E540-84FF-B8B1DF83606D}" type="slidenum">
              <a:rPr lang="fi-FI" smtClean="0"/>
              <a:t>16</a:t>
            </a:fld>
            <a:endParaRPr lang="fi-FI"/>
          </a:p>
        </p:txBody>
      </p:sp>
    </p:spTree>
    <p:extLst>
      <p:ext uri="{BB962C8B-B14F-4D97-AF65-F5344CB8AC3E}">
        <p14:creationId xmlns:p14="http://schemas.microsoft.com/office/powerpoint/2010/main" val="1441983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5D6798-8A7B-4525-BBC3-24FD06491941}"/>
              </a:ext>
            </a:extLst>
          </p:cNvPr>
          <p:cNvSpPr>
            <a:spLocks noGrp="1"/>
          </p:cNvSpPr>
          <p:nvPr>
            <p:ph type="title"/>
          </p:nvPr>
        </p:nvSpPr>
        <p:spPr/>
        <p:txBody>
          <a:bodyPr/>
          <a:lstStyle/>
          <a:p>
            <a:r>
              <a:rPr lang="fi-FI" dirty="0"/>
              <a:t>Diabeetikkolasten vanhemmat, avoimia vastauksia</a:t>
            </a:r>
          </a:p>
        </p:txBody>
      </p:sp>
      <p:sp>
        <p:nvSpPr>
          <p:cNvPr id="3" name="Sisällön paikkamerkki 2">
            <a:extLst>
              <a:ext uri="{FF2B5EF4-FFF2-40B4-BE49-F238E27FC236}">
                <a16:creationId xmlns:a16="http://schemas.microsoft.com/office/drawing/2014/main" id="{7A5D87F6-9271-493F-A125-E8A260AC5CBD}"/>
              </a:ext>
            </a:extLst>
          </p:cNvPr>
          <p:cNvSpPr>
            <a:spLocks noGrp="1"/>
          </p:cNvSpPr>
          <p:nvPr>
            <p:ph idx="1"/>
          </p:nvPr>
        </p:nvSpPr>
        <p:spPr/>
        <p:txBody>
          <a:bodyPr>
            <a:normAutofit fontScale="55000" lnSpcReduction="20000"/>
          </a:bodyPr>
          <a:lstStyle/>
          <a:p>
            <a:r>
              <a:rPr lang="fi-FI" sz="2500" dirty="0"/>
              <a:t>” Lastenpolilla saatu hoito on ollut ensiluokkaista ja tunne siitä, että aina voi olla yhteydessä helpottaa vaativan taudin hoitoa.”</a:t>
            </a:r>
          </a:p>
          <a:p>
            <a:r>
              <a:rPr lang="fi-FI" sz="2500" dirty="0"/>
              <a:t>” Kun lapsen diabetes puhkesi ja tultiin sairaalaan niin homma eteni todella sujuvasti ja jäsennellysti, ihan </a:t>
            </a:r>
            <a:r>
              <a:rPr lang="fi-FI" sz="2500" dirty="0" err="1"/>
              <a:t>huipusti</a:t>
            </a:r>
            <a:r>
              <a:rPr lang="fi-FI" sz="2500" dirty="0"/>
              <a:t> toimi sekä päivystys että lastenosasto! Lastenpolilla toivoisin että enemmän kuunneltaisiin asiakasta eikä mentäisi vaan protokollan mukaan, välillä tuntunut ettei saa puheenvuoroa kun d-hoitaja kysyy vain ne tietyt asiat ja sitten käynti on ohi. Kaikki ei kuitenkaan ole samanlaisia, taitaa riippua persoonasta, osan kanssa natsaa hyvin. Viime aikoina on oltu polilla ihanan kannustavia ja kehuttu omahoitoa, tästä kiitos.”</a:t>
            </a:r>
          </a:p>
          <a:p>
            <a:r>
              <a:rPr lang="fi-FI" sz="2500" dirty="0"/>
              <a:t>” Keskussairaalan lastenpolilla huomioidaan hienosti diabeteksen hoito ja sen kuormittavuus koko perheen kannalta. Tarjolla on uusia hoitamisen välineitä ja niiden käyttöönottoon kannustetaan kiitettävästi. Hoito ja hoidonohjaus on ihailtavan yksilöllistä.”</a:t>
            </a:r>
          </a:p>
          <a:p>
            <a:r>
              <a:rPr lang="fi-FI" sz="2500" dirty="0"/>
              <a:t>” Lastenpoli on huippu paikka. Hyvät asiantuntijat.”</a:t>
            </a:r>
          </a:p>
          <a:p>
            <a:r>
              <a:rPr lang="fi-FI" sz="2500" dirty="0"/>
              <a:t>” Lastenpolilla hoito toimii hyvin!”</a:t>
            </a:r>
          </a:p>
          <a:p>
            <a:r>
              <a:rPr lang="fi-FI" sz="2500" dirty="0"/>
              <a:t>” Vastaanottokäynneillä keskitytään aina vain lukuihin ja miten hyvin ollaan lähellä pitkäaikaisen verensokerin tavoitetta. Toivoisin hoitajan ja lääkärin kyselevän miten jaksetaan, miten arki sujuu ja jos ei suju tai on jaksamisvaikeuksia, niin että niihin saisi tukea. Lapsi/nuori diabeetikko ja hänen perheensä kaipaisivat myös teemapäiviä/iltoja omahoidosta, pumpun käytön tehostamisesta jne. </a:t>
            </a:r>
            <a:r>
              <a:rPr lang="fi-FI" sz="2500" dirty="0" err="1"/>
              <a:t>Siun</a:t>
            </a:r>
            <a:r>
              <a:rPr lang="fi-FI" sz="2500" dirty="0"/>
              <a:t> soten toivoisin myös järjestävän lapsi/nuori-diabeetikoille tapaamisia/leirejä tms. Nämä kaikki tukisivat omahoitoa ja sairauden kanssa elämistä.”</a:t>
            </a:r>
          </a:p>
          <a:p>
            <a:r>
              <a:rPr lang="fi-FI" sz="2500" dirty="0"/>
              <a:t>” Lasten diabeteshoito on Pohjois-Karjalassa erinomaista. Hoitotarvikkeiden tilaus on helppoa ja tuotteet tulevat nopeasti.”</a:t>
            </a:r>
          </a:p>
          <a:p>
            <a:endParaRPr lang="fi-FI" dirty="0"/>
          </a:p>
        </p:txBody>
      </p:sp>
      <p:sp>
        <p:nvSpPr>
          <p:cNvPr id="4" name="Päivämäärän paikkamerkki 3">
            <a:extLst>
              <a:ext uri="{FF2B5EF4-FFF2-40B4-BE49-F238E27FC236}">
                <a16:creationId xmlns:a16="http://schemas.microsoft.com/office/drawing/2014/main" id="{1087A2F3-8F31-409D-AF16-0F784A70E1BE}"/>
              </a:ext>
            </a:extLst>
          </p:cNvPr>
          <p:cNvSpPr>
            <a:spLocks noGrp="1"/>
          </p:cNvSpPr>
          <p:nvPr>
            <p:ph type="dt" sz="half" idx="10"/>
          </p:nvPr>
        </p:nvSpPr>
        <p:spPr/>
        <p:txBody>
          <a:bodyPr/>
          <a:lstStyle/>
          <a:p>
            <a:fld id="{3CB74186-510E-124E-99E8-699DB2F7601C}" type="datetime1">
              <a:rPr lang="fi-FI" smtClean="0"/>
              <a:t>12.10.2021</a:t>
            </a:fld>
            <a:endParaRPr lang="fi-FI"/>
          </a:p>
        </p:txBody>
      </p:sp>
      <p:sp>
        <p:nvSpPr>
          <p:cNvPr id="5" name="Dian numeron paikkamerkki 4">
            <a:extLst>
              <a:ext uri="{FF2B5EF4-FFF2-40B4-BE49-F238E27FC236}">
                <a16:creationId xmlns:a16="http://schemas.microsoft.com/office/drawing/2014/main" id="{94478993-B685-4A2A-9103-601A1AC86161}"/>
              </a:ext>
            </a:extLst>
          </p:cNvPr>
          <p:cNvSpPr>
            <a:spLocks noGrp="1"/>
          </p:cNvSpPr>
          <p:nvPr>
            <p:ph type="sldNum" sz="quarter" idx="12"/>
          </p:nvPr>
        </p:nvSpPr>
        <p:spPr/>
        <p:txBody>
          <a:bodyPr/>
          <a:lstStyle/>
          <a:p>
            <a:fld id="{8DAA4B0D-608F-E540-84FF-B8B1DF83606D}" type="slidenum">
              <a:rPr lang="fi-FI" smtClean="0"/>
              <a:t>17</a:t>
            </a:fld>
            <a:endParaRPr lang="fi-FI"/>
          </a:p>
        </p:txBody>
      </p:sp>
    </p:spTree>
    <p:extLst>
      <p:ext uri="{BB962C8B-B14F-4D97-AF65-F5344CB8AC3E}">
        <p14:creationId xmlns:p14="http://schemas.microsoft.com/office/powerpoint/2010/main" val="1383262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01E8DA-EB65-401F-A74A-EE585DE689B3}"/>
              </a:ext>
            </a:extLst>
          </p:cNvPr>
          <p:cNvSpPr>
            <a:spLocks noGrp="1"/>
          </p:cNvSpPr>
          <p:nvPr>
            <p:ph type="title"/>
          </p:nvPr>
        </p:nvSpPr>
        <p:spPr/>
        <p:txBody>
          <a:bodyPr/>
          <a:lstStyle/>
          <a:p>
            <a:r>
              <a:rPr lang="fi-FI" dirty="0"/>
              <a:t>Tiedottaminen, tiimimalli ym. avoimia vastauksia</a:t>
            </a:r>
          </a:p>
        </p:txBody>
      </p:sp>
      <p:sp>
        <p:nvSpPr>
          <p:cNvPr id="3" name="Sisällön paikkamerkki 2">
            <a:extLst>
              <a:ext uri="{FF2B5EF4-FFF2-40B4-BE49-F238E27FC236}">
                <a16:creationId xmlns:a16="http://schemas.microsoft.com/office/drawing/2014/main" id="{D8D8B976-EFA6-42AA-99BA-76CE2B790AC6}"/>
              </a:ext>
            </a:extLst>
          </p:cNvPr>
          <p:cNvSpPr>
            <a:spLocks noGrp="1"/>
          </p:cNvSpPr>
          <p:nvPr>
            <p:ph idx="1"/>
          </p:nvPr>
        </p:nvSpPr>
        <p:spPr>
          <a:xfrm>
            <a:off x="457200" y="1600200"/>
            <a:ext cx="8229600" cy="4649680"/>
          </a:xfrm>
        </p:spPr>
        <p:txBody>
          <a:bodyPr>
            <a:normAutofit fontScale="25000" lnSpcReduction="20000"/>
          </a:bodyPr>
          <a:lstStyle/>
          <a:p>
            <a:r>
              <a:rPr lang="fi-FI" sz="5200" dirty="0"/>
              <a:t>” Hoitotarviketilauslomake on vaikea löytää ja erittäin hankala täyttää. </a:t>
            </a:r>
            <a:r>
              <a:rPr lang="fi-FI" sz="5200" dirty="0" err="1"/>
              <a:t>Siunsotelta</a:t>
            </a:r>
            <a:r>
              <a:rPr lang="fi-FI" sz="5200" dirty="0"/>
              <a:t> saamani linkki ei toiminut vaan johti väärälle sivulle. Olen saanut vääriä hoitotarvikkeita jotka vaarantavat terveyteni. Palautetta </a:t>
            </a:r>
            <a:r>
              <a:rPr lang="fi-FI" sz="5200" dirty="0" err="1"/>
              <a:t>Siun</a:t>
            </a:r>
            <a:r>
              <a:rPr lang="fi-FI" sz="5200" dirty="0"/>
              <a:t> sotelle pystyy antamaan vain verkossa, sillä puhelin- ja osoitetietoja ei ole saatavilla. Diabeteshoitajan puhelinajat ja viestinjättämismahdollisuus on poistettu kertomatta asiakkaille asiasta. Diabeteshoitajaan ei nykyisin saa yhteyttä ollenkaan.”</a:t>
            </a:r>
          </a:p>
          <a:p>
            <a:r>
              <a:rPr lang="fi-FI" sz="5200" dirty="0"/>
              <a:t>” Olen huonokuuloinen ja käytän kuulokojeita molemmissa korvissa, joten puhelimitse minun on vaikea toimia, joten käyttäisin tekstiviestipalvelua jota voisi parantaa. Voisinko suoraankin olla lääkäriin yhteydessä? Vai pitääkö ensin hoitajalle viestittää? Menee liian vaikeaksi jos näin on?”</a:t>
            </a:r>
          </a:p>
          <a:p>
            <a:r>
              <a:rPr lang="fi-FI" sz="5200" dirty="0"/>
              <a:t>” Tiimimalliin myötä on romutettu diabeteksen (ja monen muunkin asian) erinomainen osaaminen terveysasemilta. Ei kaikki vaan voi toimia puhelimen kautta. Tämä "uudistus" tulee vielä maksamaan paljon!!! Nyt on viimeiset hetket herätä tähän ja nöyränä myöntää virheensä </a:t>
            </a:r>
            <a:r>
              <a:rPr lang="fi-FI" sz="5200" dirty="0" err="1"/>
              <a:t>siunsoten</a:t>
            </a:r>
            <a:r>
              <a:rPr lang="fi-FI" sz="5200" dirty="0"/>
              <a:t> ja ottaa takapakkia ja palata osaltaan vanhaan. </a:t>
            </a:r>
            <a:r>
              <a:rPr lang="fi-FI" sz="5200" dirty="0" err="1"/>
              <a:t>Ennenkaikkea</a:t>
            </a:r>
            <a:r>
              <a:rPr lang="fi-FI" sz="5200" dirty="0"/>
              <a:t> kuunnella kentältä, kenttätyöntekijöiltä, tulevaa viestiä asioiden toimimattomuudesta!! Diabetes ja aikuisvastaanoton hoitajien numerot takaisin käyttöön. Miten ajattelette että 90 vuotias yksin elävä tilaa netistä hoitotarvikkeita ja käy ne hakemassa postista??? Aivan naurettavaa!!!”</a:t>
            </a:r>
          </a:p>
          <a:p>
            <a:r>
              <a:rPr lang="fi-FI" sz="5200" dirty="0"/>
              <a:t>” Diabeteshoitajan puhelintunnin loputtua asiasta ei ole tiedotettu. Joka vuotinen kontrollikäynti laboratoriossa taitaa olla lopetettu?”</a:t>
            </a:r>
          </a:p>
          <a:p>
            <a:r>
              <a:rPr lang="fi-FI" sz="5200" dirty="0"/>
              <a:t>” Aiemmin sai yhteyden diabeteshoitajiin heidän puhelintunneillaan. Diabeteshoitajat hoitivat omaiseni asioita kokonaisuutena, eivät pelkkää verensokeria. Nyt hoito pirstaloitunut. Yhteydenotto tehtävä terveysaseman </a:t>
            </a:r>
            <a:r>
              <a:rPr lang="fi-FI" sz="5200" dirty="0" err="1"/>
              <a:t>oc</a:t>
            </a:r>
            <a:r>
              <a:rPr lang="fi-FI" sz="5200" dirty="0"/>
              <a:t> palvelun kautta jonka jälkeen laitetaan soittopyyntö. Sitten joutuu odottelemaan päivittäin milloin diabeteshoitaja soittaa. Lääkäriin pääsy on kiven alla.”</a:t>
            </a:r>
          </a:p>
          <a:p>
            <a:r>
              <a:rPr lang="fi-FI" sz="5200" dirty="0"/>
              <a:t>” Hoitajat ovat tavoitettavissa mm. sähköpostin avulla ja sitä kautta saan apua ja ohjeita”</a:t>
            </a:r>
          </a:p>
          <a:p>
            <a:r>
              <a:rPr lang="fi-FI" sz="5200" dirty="0"/>
              <a:t>” Lieksan diabeteshoitajat ovat ammattitaitoisia ja auttavaisia. Miksi tämä etu heitetään hukkaan ja heitä laitetaan muihin töihin ja näin hukataan hyvä erikoisosaaminen, joista </a:t>
            </a:r>
            <a:r>
              <a:rPr lang="fi-FI" sz="5200" dirty="0" err="1"/>
              <a:t>siun</a:t>
            </a:r>
            <a:r>
              <a:rPr lang="fi-FI" sz="5200" dirty="0"/>
              <a:t> sotessa lienee pula.”</a:t>
            </a:r>
          </a:p>
          <a:p>
            <a:endParaRPr lang="fi-FI" dirty="0"/>
          </a:p>
        </p:txBody>
      </p:sp>
      <p:sp>
        <p:nvSpPr>
          <p:cNvPr id="4" name="Päivämäärän paikkamerkki 3">
            <a:extLst>
              <a:ext uri="{FF2B5EF4-FFF2-40B4-BE49-F238E27FC236}">
                <a16:creationId xmlns:a16="http://schemas.microsoft.com/office/drawing/2014/main" id="{DD18AD54-C133-4F6F-9BAD-6AEA3BE57ED0}"/>
              </a:ext>
            </a:extLst>
          </p:cNvPr>
          <p:cNvSpPr>
            <a:spLocks noGrp="1"/>
          </p:cNvSpPr>
          <p:nvPr>
            <p:ph type="dt" sz="half" idx="10"/>
          </p:nvPr>
        </p:nvSpPr>
        <p:spPr/>
        <p:txBody>
          <a:bodyPr/>
          <a:lstStyle/>
          <a:p>
            <a:fld id="{3CB74186-510E-124E-99E8-699DB2F7601C}" type="datetime1">
              <a:rPr lang="fi-FI" smtClean="0"/>
              <a:t>12.10.2021</a:t>
            </a:fld>
            <a:endParaRPr lang="fi-FI"/>
          </a:p>
        </p:txBody>
      </p:sp>
      <p:sp>
        <p:nvSpPr>
          <p:cNvPr id="5" name="Dian numeron paikkamerkki 4">
            <a:extLst>
              <a:ext uri="{FF2B5EF4-FFF2-40B4-BE49-F238E27FC236}">
                <a16:creationId xmlns:a16="http://schemas.microsoft.com/office/drawing/2014/main" id="{85C18C90-E2C9-4A5E-A0DD-0F56C51D2A4C}"/>
              </a:ext>
            </a:extLst>
          </p:cNvPr>
          <p:cNvSpPr>
            <a:spLocks noGrp="1"/>
          </p:cNvSpPr>
          <p:nvPr>
            <p:ph type="sldNum" sz="quarter" idx="12"/>
          </p:nvPr>
        </p:nvSpPr>
        <p:spPr/>
        <p:txBody>
          <a:bodyPr/>
          <a:lstStyle/>
          <a:p>
            <a:fld id="{8DAA4B0D-608F-E540-84FF-B8B1DF83606D}" type="slidenum">
              <a:rPr lang="fi-FI" smtClean="0"/>
              <a:t>18</a:t>
            </a:fld>
            <a:endParaRPr lang="fi-FI"/>
          </a:p>
        </p:txBody>
      </p:sp>
    </p:spTree>
    <p:extLst>
      <p:ext uri="{BB962C8B-B14F-4D97-AF65-F5344CB8AC3E}">
        <p14:creationId xmlns:p14="http://schemas.microsoft.com/office/powerpoint/2010/main" val="3632066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90500" y="1047751"/>
            <a:ext cx="8771764" cy="369332"/>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sz="2400" b="1" dirty="0" err="1">
                <a:solidFill>
                  <a:schemeClr val="tx2"/>
                </a:solidFill>
                <a:latin typeface="Arial"/>
              </a:rPr>
              <a:t>Diabetestyyppisi</a:t>
            </a:r>
            <a:endParaRPr sz="2400" b="1" dirty="0">
              <a:solidFill>
                <a:schemeClr val="tx2"/>
              </a:solidFill>
              <a:latin typeface="Arial"/>
            </a:endParaRPr>
          </a:p>
        </p:txBody>
      </p:sp>
      <p:sp>
        <p:nvSpPr>
          <p:cNvPr id="3" name="New shape"/>
          <p:cNvSpPr/>
          <p:nvPr/>
        </p:nvSpPr>
        <p:spPr>
          <a:xfrm>
            <a:off x="190500" y="1444685"/>
            <a:ext cx="8771764" cy="276999"/>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endParaRPr lang="fi-FI" sz="900" dirty="0">
              <a:latin typeface="Arial"/>
            </a:endParaRPr>
          </a:p>
          <a:p>
            <a:pPr algn="l"/>
            <a:r>
              <a:rPr sz="900" dirty="0" err="1">
                <a:latin typeface="Arial"/>
              </a:rPr>
              <a:t>Vastaajien</a:t>
            </a:r>
            <a:r>
              <a:rPr sz="900" dirty="0">
                <a:latin typeface="Arial"/>
              </a:rPr>
              <a:t> </a:t>
            </a:r>
            <a:r>
              <a:rPr sz="900" dirty="0" err="1">
                <a:latin typeface="Arial"/>
              </a:rPr>
              <a:t>määrä</a:t>
            </a:r>
            <a:r>
              <a:rPr sz="900" dirty="0">
                <a:latin typeface="Arial"/>
              </a:rPr>
              <a:t>: 293</a:t>
            </a:r>
          </a:p>
        </p:txBody>
      </p:sp>
      <p:graphicFrame>
        <p:nvGraphicFramePr>
          <p:cNvPr id="4" name="ChartObject"/>
          <p:cNvGraphicFramePr/>
          <p:nvPr/>
        </p:nvGraphicFramePr>
        <p:xfrm>
          <a:off x="190500" y="1630977"/>
          <a:ext cx="619125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90500" y="1047751"/>
            <a:ext cx="8771764" cy="369332"/>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sz="2400" b="1" dirty="0" err="1">
                <a:solidFill>
                  <a:schemeClr val="tx2"/>
                </a:solidFill>
                <a:latin typeface="Arial"/>
              </a:rPr>
              <a:t>Kotikuntasi</a:t>
            </a:r>
            <a:endParaRPr sz="2000" b="1" dirty="0">
              <a:solidFill>
                <a:schemeClr val="tx2"/>
              </a:solidFill>
              <a:latin typeface="Arial"/>
            </a:endParaRPr>
          </a:p>
        </p:txBody>
      </p:sp>
      <p:sp>
        <p:nvSpPr>
          <p:cNvPr id="3" name="New shape"/>
          <p:cNvSpPr/>
          <p:nvPr/>
        </p:nvSpPr>
        <p:spPr>
          <a:xfrm>
            <a:off x="190500" y="1350805"/>
            <a:ext cx="8771764" cy="276999"/>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endParaRPr lang="fi-FI" sz="900" dirty="0">
              <a:latin typeface="Arial"/>
            </a:endParaRPr>
          </a:p>
          <a:p>
            <a:pPr algn="l"/>
            <a:r>
              <a:rPr sz="900" dirty="0" err="1">
                <a:latin typeface="Arial"/>
              </a:rPr>
              <a:t>Vastaajien</a:t>
            </a:r>
            <a:r>
              <a:rPr sz="900" dirty="0">
                <a:latin typeface="Arial"/>
              </a:rPr>
              <a:t> </a:t>
            </a:r>
            <a:r>
              <a:rPr sz="900" dirty="0" err="1">
                <a:latin typeface="Arial"/>
              </a:rPr>
              <a:t>määrä</a:t>
            </a:r>
            <a:r>
              <a:rPr sz="900" dirty="0">
                <a:latin typeface="Arial"/>
              </a:rPr>
              <a:t>: 293</a:t>
            </a:r>
          </a:p>
        </p:txBody>
      </p:sp>
      <p:graphicFrame>
        <p:nvGraphicFramePr>
          <p:cNvPr id="4" name="ChartObject"/>
          <p:cNvGraphicFramePr/>
          <p:nvPr/>
        </p:nvGraphicFramePr>
        <p:xfrm>
          <a:off x="190500" y="1630977"/>
          <a:ext cx="619125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90500" y="1047751"/>
            <a:ext cx="8771764" cy="369332"/>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sz="2400" b="1" dirty="0" err="1">
                <a:solidFill>
                  <a:schemeClr val="tx2"/>
                </a:solidFill>
                <a:latin typeface="Arial"/>
              </a:rPr>
              <a:t>Diabeteksen</a:t>
            </a:r>
            <a:r>
              <a:rPr sz="2400" b="1" dirty="0">
                <a:solidFill>
                  <a:schemeClr val="tx2"/>
                </a:solidFill>
                <a:latin typeface="Arial"/>
              </a:rPr>
              <a:t> </a:t>
            </a:r>
            <a:r>
              <a:rPr sz="2400" b="1" dirty="0" err="1">
                <a:solidFill>
                  <a:schemeClr val="tx2"/>
                </a:solidFill>
                <a:latin typeface="Arial"/>
              </a:rPr>
              <a:t>pääasiallinen</a:t>
            </a:r>
            <a:r>
              <a:rPr sz="2400" b="1" dirty="0">
                <a:solidFill>
                  <a:schemeClr val="tx2"/>
                </a:solidFill>
                <a:latin typeface="Arial"/>
              </a:rPr>
              <a:t> </a:t>
            </a:r>
            <a:r>
              <a:rPr sz="2400" b="1" dirty="0" err="1">
                <a:solidFill>
                  <a:schemeClr val="tx2"/>
                </a:solidFill>
                <a:latin typeface="Arial"/>
              </a:rPr>
              <a:t>hoitopaikkasi</a:t>
            </a:r>
            <a:endParaRPr sz="2400" b="1" dirty="0">
              <a:solidFill>
                <a:schemeClr val="tx2"/>
              </a:solidFill>
              <a:latin typeface="Arial"/>
            </a:endParaRPr>
          </a:p>
        </p:txBody>
      </p:sp>
      <p:sp>
        <p:nvSpPr>
          <p:cNvPr id="3" name="New shape"/>
          <p:cNvSpPr/>
          <p:nvPr/>
        </p:nvSpPr>
        <p:spPr>
          <a:xfrm>
            <a:off x="190500" y="1350805"/>
            <a:ext cx="8771764" cy="276999"/>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endParaRPr lang="fi-FI" sz="900" dirty="0">
              <a:latin typeface="Arial"/>
            </a:endParaRPr>
          </a:p>
          <a:p>
            <a:pPr algn="l"/>
            <a:r>
              <a:rPr sz="900" dirty="0" err="1">
                <a:latin typeface="Arial"/>
              </a:rPr>
              <a:t>Vastaajien</a:t>
            </a:r>
            <a:r>
              <a:rPr sz="900" dirty="0">
                <a:latin typeface="Arial"/>
              </a:rPr>
              <a:t> </a:t>
            </a:r>
            <a:r>
              <a:rPr sz="900" dirty="0" err="1">
                <a:latin typeface="Arial"/>
              </a:rPr>
              <a:t>määrä</a:t>
            </a:r>
            <a:r>
              <a:rPr sz="900" dirty="0">
                <a:latin typeface="Arial"/>
              </a:rPr>
              <a:t>: 293, </a:t>
            </a:r>
            <a:r>
              <a:rPr sz="900" dirty="0" err="1">
                <a:latin typeface="Arial"/>
              </a:rPr>
              <a:t>valittujen</a:t>
            </a:r>
            <a:r>
              <a:rPr sz="900" dirty="0">
                <a:latin typeface="Arial"/>
              </a:rPr>
              <a:t> </a:t>
            </a:r>
            <a:r>
              <a:rPr sz="900" dirty="0" err="1">
                <a:latin typeface="Arial"/>
              </a:rPr>
              <a:t>vastausten</a:t>
            </a:r>
            <a:r>
              <a:rPr sz="900" dirty="0">
                <a:latin typeface="Arial"/>
              </a:rPr>
              <a:t> </a:t>
            </a:r>
            <a:r>
              <a:rPr sz="900" dirty="0" err="1">
                <a:latin typeface="Arial"/>
              </a:rPr>
              <a:t>lukumäärä</a:t>
            </a:r>
            <a:r>
              <a:rPr sz="900" dirty="0">
                <a:latin typeface="Arial"/>
              </a:rPr>
              <a:t>: 296</a:t>
            </a:r>
          </a:p>
        </p:txBody>
      </p:sp>
      <p:graphicFrame>
        <p:nvGraphicFramePr>
          <p:cNvPr id="4" name="ChartObject"/>
          <p:cNvGraphicFramePr/>
          <p:nvPr/>
        </p:nvGraphicFramePr>
        <p:xfrm>
          <a:off x="190500" y="1630977"/>
          <a:ext cx="619125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90500" y="1047751"/>
            <a:ext cx="8771764" cy="369332"/>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sz="2400" b="1" dirty="0" err="1">
                <a:solidFill>
                  <a:schemeClr val="tx2"/>
                </a:solidFill>
                <a:latin typeface="Arial"/>
              </a:rPr>
              <a:t>Ikäsi</a:t>
            </a:r>
            <a:r>
              <a:rPr sz="2400" b="1" dirty="0">
                <a:solidFill>
                  <a:schemeClr val="tx2"/>
                </a:solidFill>
                <a:latin typeface="Arial"/>
              </a:rPr>
              <a:t> (</a:t>
            </a:r>
            <a:r>
              <a:rPr sz="2400" b="1" dirty="0" err="1">
                <a:solidFill>
                  <a:schemeClr val="tx2"/>
                </a:solidFill>
                <a:latin typeface="Arial"/>
              </a:rPr>
              <a:t>diabeetikon</a:t>
            </a:r>
            <a:r>
              <a:rPr sz="2400" b="1" dirty="0">
                <a:solidFill>
                  <a:schemeClr val="tx2"/>
                </a:solidFill>
                <a:latin typeface="Arial"/>
              </a:rPr>
              <a:t> </a:t>
            </a:r>
            <a:r>
              <a:rPr sz="2400" b="1" dirty="0" err="1">
                <a:solidFill>
                  <a:schemeClr val="tx2"/>
                </a:solidFill>
                <a:latin typeface="Arial"/>
              </a:rPr>
              <a:t>ikä</a:t>
            </a:r>
            <a:r>
              <a:rPr sz="2400" b="1" dirty="0">
                <a:solidFill>
                  <a:schemeClr val="tx2"/>
                </a:solidFill>
                <a:latin typeface="Arial"/>
              </a:rPr>
              <a:t> </a:t>
            </a:r>
            <a:r>
              <a:rPr sz="2400" b="1" dirty="0" err="1">
                <a:solidFill>
                  <a:schemeClr val="tx2"/>
                </a:solidFill>
                <a:latin typeface="Arial"/>
              </a:rPr>
              <a:t>kenen</a:t>
            </a:r>
            <a:r>
              <a:rPr sz="2400" b="1" dirty="0">
                <a:solidFill>
                  <a:schemeClr val="tx2"/>
                </a:solidFill>
                <a:latin typeface="Arial"/>
              </a:rPr>
              <a:t> </a:t>
            </a:r>
            <a:r>
              <a:rPr sz="2400" b="1" dirty="0" err="1">
                <a:solidFill>
                  <a:schemeClr val="tx2"/>
                </a:solidFill>
                <a:latin typeface="Arial"/>
              </a:rPr>
              <a:t>puolesta</a:t>
            </a:r>
            <a:r>
              <a:rPr sz="2400" b="1" dirty="0">
                <a:solidFill>
                  <a:schemeClr val="tx2"/>
                </a:solidFill>
                <a:latin typeface="Arial"/>
              </a:rPr>
              <a:t> </a:t>
            </a:r>
            <a:r>
              <a:rPr sz="2400" b="1" dirty="0" err="1">
                <a:solidFill>
                  <a:schemeClr val="tx2"/>
                </a:solidFill>
                <a:latin typeface="Arial"/>
              </a:rPr>
              <a:t>vastaat</a:t>
            </a:r>
            <a:r>
              <a:rPr sz="2400" b="1" dirty="0">
                <a:solidFill>
                  <a:schemeClr val="tx2"/>
                </a:solidFill>
                <a:latin typeface="Arial"/>
              </a:rPr>
              <a:t>)</a:t>
            </a:r>
          </a:p>
        </p:txBody>
      </p:sp>
      <p:sp>
        <p:nvSpPr>
          <p:cNvPr id="3" name="New shape"/>
          <p:cNvSpPr/>
          <p:nvPr/>
        </p:nvSpPr>
        <p:spPr>
          <a:xfrm>
            <a:off x="190500" y="1350805"/>
            <a:ext cx="8771764" cy="276999"/>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endParaRPr lang="fi-FI" sz="900" dirty="0">
              <a:latin typeface="Arial"/>
            </a:endParaRPr>
          </a:p>
          <a:p>
            <a:pPr algn="l"/>
            <a:r>
              <a:rPr sz="900" dirty="0" err="1">
                <a:latin typeface="Arial"/>
              </a:rPr>
              <a:t>Vastaajien</a:t>
            </a:r>
            <a:r>
              <a:rPr sz="900" dirty="0">
                <a:latin typeface="Arial"/>
              </a:rPr>
              <a:t> </a:t>
            </a:r>
            <a:r>
              <a:rPr sz="900" dirty="0" err="1">
                <a:latin typeface="Arial"/>
              </a:rPr>
              <a:t>määrä</a:t>
            </a:r>
            <a:r>
              <a:rPr sz="900" dirty="0">
                <a:latin typeface="Arial"/>
              </a:rPr>
              <a:t>: 293</a:t>
            </a:r>
          </a:p>
        </p:txBody>
      </p:sp>
      <p:graphicFrame>
        <p:nvGraphicFramePr>
          <p:cNvPr id="4" name="ChartObject"/>
          <p:cNvGraphicFramePr/>
          <p:nvPr/>
        </p:nvGraphicFramePr>
        <p:xfrm>
          <a:off x="190500" y="1630977"/>
          <a:ext cx="619125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90500" y="1047751"/>
            <a:ext cx="8771764" cy="369332"/>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sz="2400" b="1" dirty="0" err="1">
                <a:solidFill>
                  <a:schemeClr val="tx2"/>
                </a:solidFill>
                <a:latin typeface="Arial"/>
              </a:rPr>
              <a:t>Sukupuolesi</a:t>
            </a:r>
            <a:endParaRPr sz="2400" b="1" dirty="0">
              <a:solidFill>
                <a:schemeClr val="tx2"/>
              </a:solidFill>
              <a:latin typeface="Arial"/>
            </a:endParaRPr>
          </a:p>
        </p:txBody>
      </p:sp>
      <p:sp>
        <p:nvSpPr>
          <p:cNvPr id="3" name="New shape"/>
          <p:cNvSpPr/>
          <p:nvPr/>
        </p:nvSpPr>
        <p:spPr>
          <a:xfrm>
            <a:off x="190500" y="1350805"/>
            <a:ext cx="8771764" cy="276999"/>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endParaRPr lang="fi-FI" sz="900" dirty="0">
              <a:latin typeface="Arial"/>
            </a:endParaRPr>
          </a:p>
          <a:p>
            <a:pPr algn="l"/>
            <a:r>
              <a:rPr sz="900" dirty="0" err="1">
                <a:latin typeface="Arial"/>
              </a:rPr>
              <a:t>Vastaajien</a:t>
            </a:r>
            <a:r>
              <a:rPr sz="900" dirty="0">
                <a:latin typeface="Arial"/>
              </a:rPr>
              <a:t> </a:t>
            </a:r>
            <a:r>
              <a:rPr sz="900" dirty="0" err="1">
                <a:latin typeface="Arial"/>
              </a:rPr>
              <a:t>määrä</a:t>
            </a:r>
            <a:r>
              <a:rPr sz="900" dirty="0">
                <a:latin typeface="Arial"/>
              </a:rPr>
              <a:t>: 292</a:t>
            </a:r>
          </a:p>
        </p:txBody>
      </p:sp>
      <p:graphicFrame>
        <p:nvGraphicFramePr>
          <p:cNvPr id="4" name="ChartObject"/>
          <p:cNvGraphicFramePr/>
          <p:nvPr/>
        </p:nvGraphicFramePr>
        <p:xfrm>
          <a:off x="190500" y="1630977"/>
          <a:ext cx="619125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90500" y="1047751"/>
            <a:ext cx="8771764" cy="369332"/>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sz="2400" b="1" dirty="0" err="1">
                <a:solidFill>
                  <a:schemeClr val="tx2"/>
                </a:solidFill>
                <a:latin typeface="Arial"/>
              </a:rPr>
              <a:t>Verensokerin</a:t>
            </a:r>
            <a:r>
              <a:rPr sz="2400" b="1" dirty="0">
                <a:solidFill>
                  <a:schemeClr val="tx2"/>
                </a:solidFill>
                <a:latin typeface="Arial"/>
              </a:rPr>
              <a:t> </a:t>
            </a:r>
            <a:r>
              <a:rPr sz="2400" b="1" dirty="0" err="1">
                <a:solidFill>
                  <a:schemeClr val="tx2"/>
                </a:solidFill>
                <a:latin typeface="Arial"/>
              </a:rPr>
              <a:t>hoitomuotosi</a:t>
            </a:r>
            <a:r>
              <a:rPr sz="2400" b="1" dirty="0">
                <a:solidFill>
                  <a:schemeClr val="tx2"/>
                </a:solidFill>
                <a:latin typeface="Arial"/>
              </a:rPr>
              <a:t> (</a:t>
            </a:r>
            <a:r>
              <a:rPr sz="2400" b="1" dirty="0" err="1">
                <a:solidFill>
                  <a:schemeClr val="tx2"/>
                </a:solidFill>
                <a:latin typeface="Arial"/>
              </a:rPr>
              <a:t>valitse</a:t>
            </a:r>
            <a:r>
              <a:rPr sz="2400" b="1" dirty="0">
                <a:solidFill>
                  <a:schemeClr val="tx2"/>
                </a:solidFill>
                <a:latin typeface="Arial"/>
              </a:rPr>
              <a:t> </a:t>
            </a:r>
            <a:r>
              <a:rPr sz="2400" b="1" dirty="0" err="1">
                <a:solidFill>
                  <a:schemeClr val="tx2"/>
                </a:solidFill>
                <a:latin typeface="Arial"/>
              </a:rPr>
              <a:t>kaikki</a:t>
            </a:r>
            <a:r>
              <a:rPr sz="2400" b="1" dirty="0">
                <a:solidFill>
                  <a:schemeClr val="tx2"/>
                </a:solidFill>
                <a:latin typeface="Arial"/>
              </a:rPr>
              <a:t> </a:t>
            </a:r>
            <a:r>
              <a:rPr sz="2400" b="1" dirty="0" err="1">
                <a:solidFill>
                  <a:schemeClr val="tx2"/>
                </a:solidFill>
                <a:latin typeface="Arial"/>
              </a:rPr>
              <a:t>käytössäsi</a:t>
            </a:r>
            <a:r>
              <a:rPr sz="2400" b="1" dirty="0">
                <a:solidFill>
                  <a:schemeClr val="tx2"/>
                </a:solidFill>
                <a:latin typeface="Arial"/>
              </a:rPr>
              <a:t> </a:t>
            </a:r>
            <a:r>
              <a:rPr sz="2400" b="1" dirty="0" err="1">
                <a:solidFill>
                  <a:schemeClr val="tx2"/>
                </a:solidFill>
                <a:latin typeface="Arial"/>
              </a:rPr>
              <a:t>olevat</a:t>
            </a:r>
            <a:r>
              <a:rPr sz="2400" b="1" dirty="0">
                <a:solidFill>
                  <a:schemeClr val="tx2"/>
                </a:solidFill>
                <a:latin typeface="Arial"/>
              </a:rPr>
              <a:t>)</a:t>
            </a:r>
          </a:p>
        </p:txBody>
      </p:sp>
      <p:sp>
        <p:nvSpPr>
          <p:cNvPr id="3" name="New shape"/>
          <p:cNvSpPr/>
          <p:nvPr/>
        </p:nvSpPr>
        <p:spPr>
          <a:xfrm>
            <a:off x="190500" y="1350805"/>
            <a:ext cx="8771764" cy="276999"/>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endParaRPr lang="fi-FI" sz="900" dirty="0">
              <a:latin typeface="Arial"/>
            </a:endParaRPr>
          </a:p>
          <a:p>
            <a:pPr algn="l"/>
            <a:r>
              <a:rPr sz="900" dirty="0" err="1">
                <a:latin typeface="Arial"/>
              </a:rPr>
              <a:t>Vastaajien</a:t>
            </a:r>
            <a:r>
              <a:rPr sz="900" dirty="0">
                <a:latin typeface="Arial"/>
              </a:rPr>
              <a:t> </a:t>
            </a:r>
            <a:r>
              <a:rPr sz="900" dirty="0" err="1">
                <a:latin typeface="Arial"/>
              </a:rPr>
              <a:t>määrä</a:t>
            </a:r>
            <a:r>
              <a:rPr sz="900" dirty="0">
                <a:latin typeface="Arial"/>
              </a:rPr>
              <a:t>: 293, </a:t>
            </a:r>
            <a:r>
              <a:rPr sz="900" dirty="0" err="1">
                <a:latin typeface="Arial"/>
              </a:rPr>
              <a:t>valittujen</a:t>
            </a:r>
            <a:r>
              <a:rPr sz="900" dirty="0">
                <a:latin typeface="Arial"/>
              </a:rPr>
              <a:t> </a:t>
            </a:r>
            <a:r>
              <a:rPr sz="900" dirty="0" err="1">
                <a:latin typeface="Arial"/>
              </a:rPr>
              <a:t>vastausten</a:t>
            </a:r>
            <a:r>
              <a:rPr sz="900" dirty="0">
                <a:latin typeface="Arial"/>
              </a:rPr>
              <a:t> </a:t>
            </a:r>
            <a:r>
              <a:rPr sz="900" dirty="0" err="1">
                <a:latin typeface="Arial"/>
              </a:rPr>
              <a:t>lukumäärä</a:t>
            </a:r>
            <a:r>
              <a:rPr sz="900" dirty="0">
                <a:latin typeface="Arial"/>
              </a:rPr>
              <a:t>: 422</a:t>
            </a:r>
          </a:p>
        </p:txBody>
      </p:sp>
      <p:graphicFrame>
        <p:nvGraphicFramePr>
          <p:cNvPr id="4" name="ChartObject"/>
          <p:cNvGraphicFramePr/>
          <p:nvPr/>
        </p:nvGraphicFramePr>
        <p:xfrm>
          <a:off x="190500" y="1630977"/>
          <a:ext cx="619125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90500" y="1047751"/>
            <a:ext cx="8771764" cy="553998"/>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lang="fi-FI" b="1" dirty="0">
                <a:solidFill>
                  <a:schemeClr val="tx2"/>
                </a:solidFill>
                <a:latin typeface="Arial"/>
              </a:rPr>
              <a:t>Väittämiä diabeteksen hoitoon ja hoitotarvikejakeluun liittyen, valitse omasta mielestäsi sopivin vaihtoehto</a:t>
            </a:r>
            <a:endParaRPr b="1" dirty="0">
              <a:solidFill>
                <a:schemeClr val="tx2"/>
              </a:solidFill>
              <a:latin typeface="Arial"/>
            </a:endParaRPr>
          </a:p>
        </p:txBody>
      </p:sp>
      <p:sp>
        <p:nvSpPr>
          <p:cNvPr id="3" name="New shape"/>
          <p:cNvSpPr/>
          <p:nvPr/>
        </p:nvSpPr>
        <p:spPr>
          <a:xfrm>
            <a:off x="190500" y="1350805"/>
            <a:ext cx="8771764" cy="415498"/>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endParaRPr lang="fi-FI" sz="900" dirty="0">
              <a:latin typeface="Arial"/>
            </a:endParaRPr>
          </a:p>
          <a:p>
            <a:pPr algn="l"/>
            <a:endParaRPr lang="fi-FI" sz="900" dirty="0">
              <a:latin typeface="Arial"/>
            </a:endParaRPr>
          </a:p>
          <a:p>
            <a:pPr algn="l"/>
            <a:r>
              <a:rPr sz="900" dirty="0" err="1">
                <a:latin typeface="Arial"/>
              </a:rPr>
              <a:t>Vastaajien</a:t>
            </a:r>
            <a:r>
              <a:rPr sz="900" dirty="0">
                <a:latin typeface="Arial"/>
              </a:rPr>
              <a:t> </a:t>
            </a:r>
            <a:r>
              <a:rPr sz="900" dirty="0" err="1">
                <a:latin typeface="Arial"/>
              </a:rPr>
              <a:t>määrä</a:t>
            </a:r>
            <a:r>
              <a:rPr sz="900" dirty="0">
                <a:latin typeface="Arial"/>
              </a:rPr>
              <a:t>: 293</a:t>
            </a:r>
          </a:p>
        </p:txBody>
      </p:sp>
      <p:graphicFrame>
        <p:nvGraphicFramePr>
          <p:cNvPr id="4" name="ChartObject"/>
          <p:cNvGraphicFramePr/>
          <p:nvPr/>
        </p:nvGraphicFramePr>
        <p:xfrm>
          <a:off x="190500" y="1630977"/>
          <a:ext cx="504825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5429250" y="1459527"/>
            <a:ext cx="952500"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Keskiarvo</a:t>
            </a:r>
          </a:p>
        </p:txBody>
      </p:sp>
      <p:sp>
        <p:nvSpPr>
          <p:cNvPr id="6" name="New shape"/>
          <p:cNvSpPr/>
          <p:nvPr/>
        </p:nvSpPr>
        <p:spPr>
          <a:xfrm>
            <a:off x="5429250" y="1726227"/>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2,5</a:t>
            </a:r>
          </a:p>
        </p:txBody>
      </p:sp>
      <p:sp>
        <p:nvSpPr>
          <p:cNvPr id="7" name="New shape"/>
          <p:cNvSpPr/>
          <p:nvPr/>
        </p:nvSpPr>
        <p:spPr>
          <a:xfrm>
            <a:off x="5429250" y="1989997"/>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2,1</a:t>
            </a:r>
          </a:p>
        </p:txBody>
      </p:sp>
      <p:sp>
        <p:nvSpPr>
          <p:cNvPr id="8" name="New shape"/>
          <p:cNvSpPr/>
          <p:nvPr/>
        </p:nvSpPr>
        <p:spPr>
          <a:xfrm>
            <a:off x="5429250" y="2253766"/>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2,9</a:t>
            </a:r>
          </a:p>
        </p:txBody>
      </p:sp>
      <p:sp>
        <p:nvSpPr>
          <p:cNvPr id="9" name="New shape"/>
          <p:cNvSpPr/>
          <p:nvPr/>
        </p:nvSpPr>
        <p:spPr>
          <a:xfrm>
            <a:off x="5429250" y="2517535"/>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3,1</a:t>
            </a:r>
          </a:p>
        </p:txBody>
      </p:sp>
      <p:sp>
        <p:nvSpPr>
          <p:cNvPr id="10" name="New shape"/>
          <p:cNvSpPr/>
          <p:nvPr/>
        </p:nvSpPr>
        <p:spPr>
          <a:xfrm>
            <a:off x="5429250" y="2781304"/>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3,2</a:t>
            </a:r>
          </a:p>
        </p:txBody>
      </p:sp>
      <p:sp>
        <p:nvSpPr>
          <p:cNvPr id="11" name="New shape"/>
          <p:cNvSpPr/>
          <p:nvPr/>
        </p:nvSpPr>
        <p:spPr>
          <a:xfrm>
            <a:off x="5429250" y="3045074"/>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2,6</a:t>
            </a:r>
          </a:p>
        </p:txBody>
      </p:sp>
      <p:sp>
        <p:nvSpPr>
          <p:cNvPr id="12" name="New shape"/>
          <p:cNvSpPr/>
          <p:nvPr/>
        </p:nvSpPr>
        <p:spPr>
          <a:xfrm>
            <a:off x="5429250" y="3308843"/>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2,5</a:t>
            </a:r>
          </a:p>
        </p:txBody>
      </p:sp>
      <p:sp>
        <p:nvSpPr>
          <p:cNvPr id="13" name="New shape"/>
          <p:cNvSpPr/>
          <p:nvPr/>
        </p:nvSpPr>
        <p:spPr>
          <a:xfrm>
            <a:off x="5429250" y="3572612"/>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2,4</a:t>
            </a:r>
          </a:p>
        </p:txBody>
      </p:sp>
      <p:sp>
        <p:nvSpPr>
          <p:cNvPr id="14" name="New shape"/>
          <p:cNvSpPr/>
          <p:nvPr/>
        </p:nvSpPr>
        <p:spPr>
          <a:xfrm>
            <a:off x="5429250" y="3836381"/>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2,4</a:t>
            </a:r>
          </a:p>
        </p:txBody>
      </p:sp>
      <p:sp>
        <p:nvSpPr>
          <p:cNvPr id="15" name="New shape"/>
          <p:cNvSpPr/>
          <p:nvPr/>
        </p:nvSpPr>
        <p:spPr>
          <a:xfrm>
            <a:off x="5429250" y="4100150"/>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2,5</a:t>
            </a:r>
          </a:p>
        </p:txBody>
      </p:sp>
      <p:sp>
        <p:nvSpPr>
          <p:cNvPr id="16" name="New shape"/>
          <p:cNvSpPr/>
          <p:nvPr/>
        </p:nvSpPr>
        <p:spPr>
          <a:xfrm>
            <a:off x="5429250" y="4363920"/>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2,0</a:t>
            </a:r>
          </a:p>
        </p:txBody>
      </p:sp>
      <p:sp>
        <p:nvSpPr>
          <p:cNvPr id="17" name="New shape"/>
          <p:cNvSpPr/>
          <p:nvPr/>
        </p:nvSpPr>
        <p:spPr>
          <a:xfrm>
            <a:off x="5429250" y="4627689"/>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2,3</a:t>
            </a:r>
          </a:p>
        </p:txBody>
      </p:sp>
      <p:sp>
        <p:nvSpPr>
          <p:cNvPr id="18" name="New shape"/>
          <p:cNvSpPr/>
          <p:nvPr/>
        </p:nvSpPr>
        <p:spPr>
          <a:xfrm>
            <a:off x="5429250" y="4891459"/>
            <a:ext cx="952500" cy="26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50">
                <a:solidFill>
                  <a:prstClr val="black"/>
                </a:solidFill>
                <a:latin typeface="Arial"/>
              </a:rPr>
              <a:t>1,9</a:t>
            </a:r>
          </a:p>
        </p:txBody>
      </p:sp>
      <p:sp>
        <p:nvSpPr>
          <p:cNvPr id="19" name="Tekstiruutu 18">
            <a:extLst>
              <a:ext uri="{FF2B5EF4-FFF2-40B4-BE49-F238E27FC236}">
                <a16:creationId xmlns:a16="http://schemas.microsoft.com/office/drawing/2014/main" id="{D8FA4387-BD47-4142-8323-0D868BE72C0E}"/>
              </a:ext>
            </a:extLst>
          </p:cNvPr>
          <p:cNvSpPr txBox="1"/>
          <p:nvPr/>
        </p:nvSpPr>
        <p:spPr>
          <a:xfrm>
            <a:off x="5429250" y="5071585"/>
            <a:ext cx="4216400" cy="1477328"/>
          </a:xfrm>
          <a:prstGeom prst="rect">
            <a:avLst/>
          </a:prstGeom>
          <a:noFill/>
          <a:ln>
            <a:noFill/>
          </a:ln>
        </p:spPr>
        <p:txBody>
          <a:bodyPr wrap="square" numCol="1" rtlCol="0">
            <a:spAutoFit/>
          </a:bodyPr>
          <a:lstStyle/>
          <a:p>
            <a:r>
              <a:rPr lang="fi-FI" sz="1200" dirty="0">
                <a:latin typeface="Lucida Sans" panose="020B0602030504020204" pitchFamily="34" charset="0"/>
              </a:rPr>
              <a:t>Asteikko:</a:t>
            </a:r>
          </a:p>
          <a:p>
            <a:r>
              <a:rPr lang="fi-FI" sz="1200" dirty="0">
                <a:latin typeface="Lucida Sans" panose="020B0602030504020204" pitchFamily="34" charset="0"/>
              </a:rPr>
              <a:t>1 = Täysin samaa mieltä</a:t>
            </a:r>
          </a:p>
          <a:p>
            <a:r>
              <a:rPr lang="fi-FI" sz="1200" dirty="0">
                <a:latin typeface="Lucida Sans" panose="020B0602030504020204" pitchFamily="34" charset="0"/>
              </a:rPr>
              <a:t>2 = Jokseenkin samaa mieltä</a:t>
            </a:r>
          </a:p>
          <a:p>
            <a:r>
              <a:rPr lang="fi-FI" sz="1200" dirty="0">
                <a:latin typeface="Lucida Sans" panose="020B0602030504020204" pitchFamily="34" charset="0"/>
              </a:rPr>
              <a:t>3 = Jokseenkin eri mieltä</a:t>
            </a:r>
          </a:p>
          <a:p>
            <a:r>
              <a:rPr lang="fi-FI" sz="1200" dirty="0">
                <a:latin typeface="Lucida Sans" panose="020B0602030504020204" pitchFamily="34" charset="0"/>
              </a:rPr>
              <a:t>4 = Täysin eri mieltä</a:t>
            </a:r>
          </a:p>
          <a:p>
            <a:r>
              <a:rPr lang="fi-FI" sz="1200" dirty="0">
                <a:latin typeface="Lucida Sans" panose="020B0602030504020204" pitchFamily="34" charset="0"/>
              </a:rPr>
              <a:t>EOS = en osaa sanoa/ei koske minua</a:t>
            </a:r>
          </a:p>
          <a:p>
            <a:endParaRPr lang="fi-FI" sz="900" dirty="0"/>
          </a:p>
          <a:p>
            <a:endParaRPr lang="fi-FI" sz="90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BCB1FC-1BD8-461F-AB65-4EE7B8671FA6}"/>
              </a:ext>
            </a:extLst>
          </p:cNvPr>
          <p:cNvSpPr>
            <a:spLocks noGrp="1"/>
          </p:cNvSpPr>
          <p:nvPr>
            <p:ph type="title"/>
          </p:nvPr>
        </p:nvSpPr>
        <p:spPr/>
        <p:txBody>
          <a:bodyPr/>
          <a:lstStyle/>
          <a:p>
            <a:r>
              <a:rPr lang="fi-FI" dirty="0"/>
              <a:t>Diabeteksen hoito toimii kotikunnassani hyvin</a:t>
            </a:r>
          </a:p>
        </p:txBody>
      </p:sp>
      <p:graphicFrame>
        <p:nvGraphicFramePr>
          <p:cNvPr id="9" name="Sisällön paikkamerkki 8">
            <a:extLst>
              <a:ext uri="{FF2B5EF4-FFF2-40B4-BE49-F238E27FC236}">
                <a16:creationId xmlns:a16="http://schemas.microsoft.com/office/drawing/2014/main" id="{5ADDFAF4-7A5D-4789-B173-F585197DF23D}"/>
              </a:ext>
            </a:extLst>
          </p:cNvPr>
          <p:cNvGraphicFramePr>
            <a:graphicFrameLocks noGrp="1"/>
          </p:cNvGraphicFramePr>
          <p:nvPr>
            <p:ph sz="half" idx="1"/>
            <p:extLst>
              <p:ext uri="{D42A27DB-BD31-4B8C-83A1-F6EECF244321}">
                <p14:modId xmlns:p14="http://schemas.microsoft.com/office/powerpoint/2010/main" val="2370021613"/>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Sisällön paikkamerkki 11">
            <a:extLst>
              <a:ext uri="{FF2B5EF4-FFF2-40B4-BE49-F238E27FC236}">
                <a16:creationId xmlns:a16="http://schemas.microsoft.com/office/drawing/2014/main" id="{EEBD0064-08E8-481A-B3F5-A299E178ACD5}"/>
              </a:ext>
            </a:extLst>
          </p:cNvPr>
          <p:cNvGraphicFramePr>
            <a:graphicFrameLocks noGrp="1"/>
          </p:cNvGraphicFramePr>
          <p:nvPr>
            <p:ph sz="half" idx="2"/>
            <p:extLst>
              <p:ext uri="{D42A27DB-BD31-4B8C-83A1-F6EECF244321}">
                <p14:modId xmlns:p14="http://schemas.microsoft.com/office/powerpoint/2010/main" val="633276734"/>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Päivämäärän paikkamerkki 4">
            <a:extLst>
              <a:ext uri="{FF2B5EF4-FFF2-40B4-BE49-F238E27FC236}">
                <a16:creationId xmlns:a16="http://schemas.microsoft.com/office/drawing/2014/main" id="{32AFCB0B-75BD-478D-B6AB-C91F9AD01C5B}"/>
              </a:ext>
            </a:extLst>
          </p:cNvPr>
          <p:cNvSpPr>
            <a:spLocks noGrp="1"/>
          </p:cNvSpPr>
          <p:nvPr>
            <p:ph type="dt" sz="half" idx="10"/>
          </p:nvPr>
        </p:nvSpPr>
        <p:spPr/>
        <p:txBody>
          <a:bodyPr/>
          <a:lstStyle/>
          <a:p>
            <a:fld id="{56E6165D-65ED-D849-A7D2-425480CDCDE1}" type="datetime1">
              <a:rPr lang="fi-FI" smtClean="0"/>
              <a:t>12.10.2021</a:t>
            </a:fld>
            <a:endParaRPr lang="fi-FI"/>
          </a:p>
        </p:txBody>
      </p:sp>
      <p:sp>
        <p:nvSpPr>
          <p:cNvPr id="6" name="Dian numeron paikkamerkki 5">
            <a:extLst>
              <a:ext uri="{FF2B5EF4-FFF2-40B4-BE49-F238E27FC236}">
                <a16:creationId xmlns:a16="http://schemas.microsoft.com/office/drawing/2014/main" id="{4133D0C0-DF54-44D2-AE09-31BF537FFC2B}"/>
              </a:ext>
            </a:extLst>
          </p:cNvPr>
          <p:cNvSpPr>
            <a:spLocks noGrp="1"/>
          </p:cNvSpPr>
          <p:nvPr>
            <p:ph type="sldNum" sz="quarter" idx="12"/>
          </p:nvPr>
        </p:nvSpPr>
        <p:spPr/>
        <p:txBody>
          <a:bodyPr/>
          <a:lstStyle/>
          <a:p>
            <a:fld id="{8DAA4B0D-608F-E540-84FF-B8B1DF83606D}" type="slidenum">
              <a:rPr lang="fi-FI" smtClean="0"/>
              <a:t>9</a:t>
            </a:fld>
            <a:endParaRPr lang="fi-FI"/>
          </a:p>
        </p:txBody>
      </p:sp>
    </p:spTree>
    <p:extLst>
      <p:ext uri="{BB962C8B-B14F-4D97-AF65-F5344CB8AC3E}">
        <p14:creationId xmlns:p14="http://schemas.microsoft.com/office/powerpoint/2010/main" val="3613429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teema">
  <a:themeElements>
    <a:clrScheme name="Diabetesliitto">
      <a:dk1>
        <a:srgbClr val="3F3F3F"/>
      </a:dk1>
      <a:lt1>
        <a:sysClr val="window" lastClr="FFFFFF"/>
      </a:lt1>
      <a:dk2>
        <a:srgbClr val="14A2C9"/>
      </a:dk2>
      <a:lt2>
        <a:srgbClr val="FFFFFF"/>
      </a:lt2>
      <a:accent1>
        <a:srgbClr val="14A2C9"/>
      </a:accent1>
      <a:accent2>
        <a:srgbClr val="57C7DE"/>
      </a:accent2>
      <a:accent3>
        <a:srgbClr val="C2ECF4"/>
      </a:accent3>
      <a:accent4>
        <a:srgbClr val="49559F"/>
      </a:accent4>
      <a:accent5>
        <a:srgbClr val="6B70B2"/>
      </a:accent5>
      <a:accent6>
        <a:srgbClr val="C1C2E1"/>
      </a:accent6>
      <a:hlink>
        <a:srgbClr val="273F91"/>
      </a:hlink>
      <a:folHlink>
        <a:srgbClr val="C1C2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631C72CB0D59418E93843D0B835B6E" ma:contentTypeVersion="13" ma:contentTypeDescription="Create a new document." ma:contentTypeScope="" ma:versionID="c06f95228748d29cd626d02dc8f58ad1">
  <xsd:schema xmlns:xsd="http://www.w3.org/2001/XMLSchema" xmlns:xs="http://www.w3.org/2001/XMLSchema" xmlns:p="http://schemas.microsoft.com/office/2006/metadata/properties" xmlns:ns2="d04c555c-c333-4a13-aa1a-798dc4a03c3b" xmlns:ns3="3e718307-8c22-4e34-a78c-f8f224d99293" targetNamespace="http://schemas.microsoft.com/office/2006/metadata/properties" ma:root="true" ma:fieldsID="38439722f2dde2f1c638f6f7d09e62a0" ns2:_="" ns3:_="">
    <xsd:import namespace="d04c555c-c333-4a13-aa1a-798dc4a03c3b"/>
    <xsd:import namespace="3e718307-8c22-4e34-a78c-f8f224d9929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c555c-c333-4a13-aa1a-798dc4a03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718307-8c22-4e34-a78c-f8f224d9929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6F1075-9FCA-4246-ADE2-04B6140B686E}">
  <ds:schemaRefs>
    <ds:schemaRef ds:uri="3e718307-8c22-4e34-a78c-f8f224d99293"/>
    <ds:schemaRef ds:uri="d04c555c-c333-4a13-aa1a-798dc4a03c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A1FC83-0070-4EAC-AC1F-DF8140F1272C}">
  <ds:schemaRefs>
    <ds:schemaRef ds:uri="3e718307-8c22-4e34-a78c-f8f224d99293"/>
    <ds:schemaRef ds:uri="http://schemas.openxmlformats.org/package/2006/metadata/core-properties"/>
    <ds:schemaRef ds:uri="http://purl.org/dc/elements/1.1/"/>
    <ds:schemaRef ds:uri="http://schemas.microsoft.com/office/infopath/2007/PartnerControls"/>
    <ds:schemaRef ds:uri="d04c555c-c333-4a13-aa1a-798dc4a03c3b"/>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550B279-C914-41CA-BD12-131EBCD43B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441</TotalTime>
  <Words>1686</Words>
  <Application>Microsoft Office PowerPoint</Application>
  <PresentationFormat>Näytössä katseltava diaesitys (4:3)</PresentationFormat>
  <Paragraphs>204</Paragraphs>
  <Slides>18</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18</vt:i4>
      </vt:variant>
    </vt:vector>
  </HeadingPairs>
  <TitlesOfParts>
    <vt:vector size="22" baseType="lpstr">
      <vt:lpstr>Arial</vt:lpstr>
      <vt:lpstr>Calibri</vt:lpstr>
      <vt:lpstr>Lucida Sans</vt:lpstr>
      <vt:lpstr>Office-teema</vt:lpstr>
      <vt:lpstr>Kysely Siun soten alueen diabeetikoille ja läheisille</vt:lpstr>
      <vt:lpstr>PowerPoint-esitys</vt:lpstr>
      <vt:lpstr>PowerPoint-esitys</vt:lpstr>
      <vt:lpstr>PowerPoint-esitys</vt:lpstr>
      <vt:lpstr>PowerPoint-esitys</vt:lpstr>
      <vt:lpstr>PowerPoint-esitys</vt:lpstr>
      <vt:lpstr>PowerPoint-esitys</vt:lpstr>
      <vt:lpstr>PowerPoint-esitys</vt:lpstr>
      <vt:lpstr>Diabeteksen hoito toimii kotikunnassani hyvin</vt:lpstr>
      <vt:lpstr>Pääsen diabetekseen erikoistuneen lääkärin vastaanotolle tarvittaessa</vt:lpstr>
      <vt:lpstr>Pääsen diabeteshoitajan vastaanotolle tarvittaessa</vt:lpstr>
      <vt:lpstr>Avoimissa vastauksissa esille nousseita asioita</vt:lpstr>
      <vt:lpstr>Tyypin 1 diabetesta sairastavien avoimia vastauksia</vt:lpstr>
      <vt:lpstr>Avoimissa vastauksissa nousseita</vt:lpstr>
      <vt:lpstr>Tyypin 2 diabetesta sairastavien avoimia vastauksia</vt:lpstr>
      <vt:lpstr>Hoitotarvikkeet, avoimia vastauksia</vt:lpstr>
      <vt:lpstr>Diabeetikkolasten vanhemmat, avoimia vastauksia</vt:lpstr>
      <vt:lpstr>Tiedottaminen, tiimimalli ym. avoimia vastauksia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Pääotsikko napsauttamalla</dc:title>
  <dc:creator>Aino Myllyluoma</dc:creator>
  <cp:lastModifiedBy>Matti Perälä</cp:lastModifiedBy>
  <cp:revision>3</cp:revision>
  <cp:lastPrinted>2021-10-12T13:33:36Z</cp:lastPrinted>
  <dcterms:created xsi:type="dcterms:W3CDTF">2015-09-09T06:56:04Z</dcterms:created>
  <dcterms:modified xsi:type="dcterms:W3CDTF">2021-10-12T13:37:42Z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0x0101009B631C72CB0D59418E93843D0B835B6E</vt:lpwstr>
  </property>
</Properties>
</file>